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8288000" cy="10287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DM Sans" panose="020B0604020202020204" charset="-18"/>
      <p:bold r:id="rId24"/>
      <p:boldItalic r:id="rId25"/>
    </p:embeddedFont>
    <p:embeddedFont>
      <p:font typeface="Trebuchet MS" panose="020B0603020202020204" pitchFamily="3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5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gif"/><Relationship Id="rId5" Type="http://schemas.openxmlformats.org/officeDocument/2006/relationships/image" Target="../media/image20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0.gif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gif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gif"/><Relationship Id="rId5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/>
          <p:nvPr/>
        </p:nvSpPr>
        <p:spPr>
          <a:xfrm>
            <a:off x="12791357" y="0"/>
            <a:ext cx="10241097" cy="10287000"/>
          </a:xfrm>
          <a:custGeom>
            <a:avLst/>
            <a:gdLst/>
            <a:ahLst/>
            <a:cxnLst/>
            <a:rect l="l" t="t" r="r" b="b"/>
            <a:pathLst>
              <a:path w="6321665" h="6350000" extrusionOk="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2C2D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3"/>
          <p:cNvSpPr/>
          <p:nvPr/>
        </p:nvSpPr>
        <p:spPr>
          <a:xfrm>
            <a:off x="10752866" y="1656493"/>
            <a:ext cx="1626791" cy="1634083"/>
          </a:xfrm>
          <a:custGeom>
            <a:avLst/>
            <a:gdLst/>
            <a:ahLst/>
            <a:cxnLst/>
            <a:rect l="l" t="t" r="r" b="b"/>
            <a:pathLst>
              <a:path w="6321665" h="6350000" extrusionOk="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C9212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3"/>
          <p:cNvSpPr/>
          <p:nvPr/>
        </p:nvSpPr>
        <p:spPr>
          <a:xfrm>
            <a:off x="11134324" y="1927602"/>
            <a:ext cx="6225376" cy="7943063"/>
          </a:xfrm>
          <a:custGeom>
            <a:avLst/>
            <a:gdLst/>
            <a:ahLst/>
            <a:cxnLst/>
            <a:rect l="l" t="t" r="r" b="b"/>
            <a:pathLst>
              <a:path w="6225376" h="7943063" extrusionOk="0">
                <a:moveTo>
                  <a:pt x="0" y="0"/>
                </a:moveTo>
                <a:lnTo>
                  <a:pt x="6225375" y="0"/>
                </a:lnTo>
                <a:lnTo>
                  <a:pt x="6225375" y="7943063"/>
                </a:lnTo>
                <a:lnTo>
                  <a:pt x="0" y="79430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87" name="Google Shape;87;p13"/>
          <p:cNvSpPr/>
          <p:nvPr/>
        </p:nvSpPr>
        <p:spPr>
          <a:xfrm>
            <a:off x="3312927" y="543931"/>
            <a:ext cx="3854501" cy="969537"/>
          </a:xfrm>
          <a:custGeom>
            <a:avLst/>
            <a:gdLst/>
            <a:ahLst/>
            <a:cxnLst/>
            <a:rect l="l" t="t" r="r" b="b"/>
            <a:pathLst>
              <a:path w="3854501" h="969537" extrusionOk="0">
                <a:moveTo>
                  <a:pt x="0" y="0"/>
                </a:moveTo>
                <a:lnTo>
                  <a:pt x="3854501" y="0"/>
                </a:lnTo>
                <a:lnTo>
                  <a:pt x="3854501" y="969538"/>
                </a:lnTo>
                <a:lnTo>
                  <a:pt x="0" y="96953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88" name="Google Shape;88;p13"/>
          <p:cNvSpPr/>
          <p:nvPr/>
        </p:nvSpPr>
        <p:spPr>
          <a:xfrm>
            <a:off x="0" y="0"/>
            <a:ext cx="2710605" cy="1927602"/>
          </a:xfrm>
          <a:custGeom>
            <a:avLst/>
            <a:gdLst/>
            <a:ahLst/>
            <a:cxnLst/>
            <a:rect l="l" t="t" r="r" b="b"/>
            <a:pathLst>
              <a:path w="2710605" h="1927602" extrusionOk="0">
                <a:moveTo>
                  <a:pt x="0" y="0"/>
                </a:moveTo>
                <a:lnTo>
                  <a:pt x="2710605" y="0"/>
                </a:lnTo>
                <a:lnTo>
                  <a:pt x="2710605" y="1927602"/>
                </a:lnTo>
                <a:lnTo>
                  <a:pt x="0" y="19276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89" name="Google Shape;89;p13"/>
          <p:cNvSpPr/>
          <p:nvPr/>
        </p:nvSpPr>
        <p:spPr>
          <a:xfrm>
            <a:off x="11118128" y="1902663"/>
            <a:ext cx="896268" cy="1141742"/>
          </a:xfrm>
          <a:custGeom>
            <a:avLst/>
            <a:gdLst/>
            <a:ahLst/>
            <a:cxnLst/>
            <a:rect l="l" t="t" r="r" b="b"/>
            <a:pathLst>
              <a:path w="896268" h="1141742" extrusionOk="0">
                <a:moveTo>
                  <a:pt x="0" y="0"/>
                </a:moveTo>
                <a:lnTo>
                  <a:pt x="896267" y="0"/>
                </a:lnTo>
                <a:lnTo>
                  <a:pt x="896267" y="1141742"/>
                </a:lnTo>
                <a:lnTo>
                  <a:pt x="0" y="114174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90" name="Google Shape;90;p13"/>
          <p:cNvSpPr/>
          <p:nvPr/>
        </p:nvSpPr>
        <p:spPr>
          <a:xfrm>
            <a:off x="9935825" y="3869196"/>
            <a:ext cx="1626791" cy="1634083"/>
          </a:xfrm>
          <a:custGeom>
            <a:avLst/>
            <a:gdLst/>
            <a:ahLst/>
            <a:cxnLst/>
            <a:rect l="l" t="t" r="r" b="b"/>
            <a:pathLst>
              <a:path w="6321665" h="6350000" extrusionOk="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2C2D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3"/>
          <p:cNvSpPr/>
          <p:nvPr/>
        </p:nvSpPr>
        <p:spPr>
          <a:xfrm>
            <a:off x="10205477" y="4166962"/>
            <a:ext cx="1087487" cy="1038550"/>
          </a:xfrm>
          <a:custGeom>
            <a:avLst/>
            <a:gdLst/>
            <a:ahLst/>
            <a:cxnLst/>
            <a:rect l="l" t="t" r="r" b="b"/>
            <a:pathLst>
              <a:path w="1087487" h="1038550" extrusionOk="0">
                <a:moveTo>
                  <a:pt x="0" y="0"/>
                </a:moveTo>
                <a:lnTo>
                  <a:pt x="1087487" y="0"/>
                </a:lnTo>
                <a:lnTo>
                  <a:pt x="1087487" y="1038550"/>
                </a:lnTo>
                <a:lnTo>
                  <a:pt x="0" y="10385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92" name="Google Shape;92;p13"/>
          <p:cNvSpPr/>
          <p:nvPr/>
        </p:nvSpPr>
        <p:spPr>
          <a:xfrm>
            <a:off x="9266671" y="6081899"/>
            <a:ext cx="1626791" cy="1634083"/>
          </a:xfrm>
          <a:custGeom>
            <a:avLst/>
            <a:gdLst/>
            <a:ahLst/>
            <a:cxnLst/>
            <a:rect l="l" t="t" r="r" b="b"/>
            <a:pathLst>
              <a:path w="6321665" h="6350000" extrusionOk="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C9212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3"/>
          <p:cNvSpPr/>
          <p:nvPr/>
        </p:nvSpPr>
        <p:spPr>
          <a:xfrm>
            <a:off x="9584382" y="6463830"/>
            <a:ext cx="1037437" cy="992049"/>
          </a:xfrm>
          <a:custGeom>
            <a:avLst/>
            <a:gdLst/>
            <a:ahLst/>
            <a:cxnLst/>
            <a:rect l="l" t="t" r="r" b="b"/>
            <a:pathLst>
              <a:path w="1037437" h="992049" extrusionOk="0">
                <a:moveTo>
                  <a:pt x="0" y="0"/>
                </a:moveTo>
                <a:lnTo>
                  <a:pt x="1037437" y="0"/>
                </a:lnTo>
                <a:lnTo>
                  <a:pt x="1037437" y="992049"/>
                </a:lnTo>
                <a:lnTo>
                  <a:pt x="0" y="9920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94" name="Google Shape;94;p13"/>
          <p:cNvSpPr txBox="1"/>
          <p:nvPr/>
        </p:nvSpPr>
        <p:spPr>
          <a:xfrm>
            <a:off x="968972" y="8511672"/>
            <a:ext cx="7524894" cy="711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0" i="0" u="none" strike="noStrike" cap="none">
                <a:solidFill>
                  <a:srgbClr val="171717"/>
                </a:solidFill>
                <a:latin typeface="Trebuchet MS"/>
                <a:ea typeface="Trebuchet MS"/>
                <a:cs typeface="Trebuchet MS"/>
                <a:sym typeface="Trebuchet MS"/>
              </a:rPr>
              <a:t>Prezentacja stworzona przez Stowarzyszenie Sursum Corda.</a:t>
            </a:r>
            <a:endParaRPr/>
          </a:p>
          <a:p>
            <a:pPr marL="0" marR="0" lvl="0" indent="0" algn="l" rtl="0">
              <a:lnSpc>
                <a:spcPct val="14336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50" b="0" i="0" u="none" strike="noStrike" cap="none">
                <a:solidFill>
                  <a:srgbClr val="171717"/>
                </a:solidFill>
                <a:latin typeface="Trebuchet MS"/>
                <a:ea typeface="Trebuchet MS"/>
                <a:cs typeface="Trebuchet MS"/>
                <a:sym typeface="Trebuchet MS"/>
              </a:rPr>
              <a:t>Zawiera stan prawny na czerwiec 2023 r.</a:t>
            </a:r>
            <a:endParaRPr/>
          </a:p>
        </p:txBody>
      </p:sp>
      <p:sp>
        <p:nvSpPr>
          <p:cNvPr id="95" name="Google Shape;95;p13"/>
          <p:cNvSpPr txBox="1"/>
          <p:nvPr/>
        </p:nvSpPr>
        <p:spPr>
          <a:xfrm>
            <a:off x="902262" y="4353590"/>
            <a:ext cx="8542287" cy="2713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99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25" b="0" i="0" u="none" strike="noStrike" cap="none">
                <a:solidFill>
                  <a:srgbClr val="C92123"/>
                </a:solidFill>
                <a:latin typeface="Arial"/>
                <a:ea typeface="Arial"/>
                <a:cs typeface="Arial"/>
                <a:sym typeface="Arial"/>
              </a:rPr>
              <a:t>SENIOR NA ZAKUPACH</a:t>
            </a:r>
            <a:endParaRPr/>
          </a:p>
        </p:txBody>
      </p:sp>
      <p:sp>
        <p:nvSpPr>
          <p:cNvPr id="96" name="Google Shape;96;p13"/>
          <p:cNvSpPr txBox="1"/>
          <p:nvPr/>
        </p:nvSpPr>
        <p:spPr>
          <a:xfrm>
            <a:off x="988022" y="3734465"/>
            <a:ext cx="7815123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0" i="0" u="none" strike="noStrike" cap="none">
                <a:solidFill>
                  <a:srgbClr val="171717"/>
                </a:solidFill>
                <a:latin typeface="Arial"/>
                <a:ea typeface="Arial"/>
                <a:cs typeface="Arial"/>
                <a:sym typeface="Arial"/>
              </a:rPr>
              <a:t>Bądź świadomym konsumentem!</a:t>
            </a:r>
            <a:endParaRPr/>
          </a:p>
        </p:txBody>
      </p:sp>
      <p:sp>
        <p:nvSpPr>
          <p:cNvPr id="97" name="Google Shape;97;p13"/>
          <p:cNvSpPr txBox="1"/>
          <p:nvPr/>
        </p:nvSpPr>
        <p:spPr>
          <a:xfrm>
            <a:off x="14018140" y="9220200"/>
            <a:ext cx="923366" cy="257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2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49" b="0" i="0" u="none" strike="noStrike" cap="none">
                <a:solidFill>
                  <a:srgbClr val="171717"/>
                </a:solidFill>
                <a:latin typeface="Trebuchet MS"/>
                <a:ea typeface="Trebuchet MS"/>
                <a:cs typeface="Trebuchet MS"/>
                <a:sym typeface="Trebuchet MS"/>
              </a:rPr>
              <a:t>canva.com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2"/>
          <p:cNvSpPr/>
          <p:nvPr/>
        </p:nvSpPr>
        <p:spPr>
          <a:xfrm>
            <a:off x="-97149" y="-97149"/>
            <a:ext cx="1960271" cy="1394015"/>
          </a:xfrm>
          <a:custGeom>
            <a:avLst/>
            <a:gdLst/>
            <a:ahLst/>
            <a:cxnLst/>
            <a:rect l="l" t="t" r="r" b="b"/>
            <a:pathLst>
              <a:path w="1960271" h="1394015" extrusionOk="0">
                <a:moveTo>
                  <a:pt x="0" y="0"/>
                </a:moveTo>
                <a:lnTo>
                  <a:pt x="1960271" y="0"/>
                </a:lnTo>
                <a:lnTo>
                  <a:pt x="1960271" y="1394014"/>
                </a:lnTo>
                <a:lnTo>
                  <a:pt x="0" y="139401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12" name="Google Shape;212;p22"/>
          <p:cNvSpPr/>
          <p:nvPr/>
        </p:nvSpPr>
        <p:spPr>
          <a:xfrm>
            <a:off x="2183290" y="327328"/>
            <a:ext cx="2888296" cy="726504"/>
          </a:xfrm>
          <a:custGeom>
            <a:avLst/>
            <a:gdLst/>
            <a:ahLst/>
            <a:cxnLst/>
            <a:rect l="l" t="t" r="r" b="b"/>
            <a:pathLst>
              <a:path w="2888296" h="726504" extrusionOk="0">
                <a:moveTo>
                  <a:pt x="0" y="0"/>
                </a:moveTo>
                <a:lnTo>
                  <a:pt x="2888296" y="0"/>
                </a:lnTo>
                <a:lnTo>
                  <a:pt x="2888296" y="726504"/>
                </a:lnTo>
                <a:lnTo>
                  <a:pt x="0" y="72650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13" name="Google Shape;213;p22"/>
          <p:cNvSpPr/>
          <p:nvPr/>
        </p:nvSpPr>
        <p:spPr>
          <a:xfrm>
            <a:off x="13167451" y="3427420"/>
            <a:ext cx="10241097" cy="10287000"/>
          </a:xfrm>
          <a:custGeom>
            <a:avLst/>
            <a:gdLst/>
            <a:ahLst/>
            <a:cxnLst/>
            <a:rect l="l" t="t" r="r" b="b"/>
            <a:pathLst>
              <a:path w="6321665" h="6350000" extrusionOk="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2C2D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22"/>
          <p:cNvSpPr/>
          <p:nvPr/>
        </p:nvSpPr>
        <p:spPr>
          <a:xfrm>
            <a:off x="11968064" y="2591100"/>
            <a:ext cx="5589147" cy="7695900"/>
          </a:xfrm>
          <a:custGeom>
            <a:avLst/>
            <a:gdLst/>
            <a:ahLst/>
            <a:cxnLst/>
            <a:rect l="l" t="t" r="r" b="b"/>
            <a:pathLst>
              <a:path w="5589147" h="7695900" extrusionOk="0">
                <a:moveTo>
                  <a:pt x="0" y="0"/>
                </a:moveTo>
                <a:lnTo>
                  <a:pt x="5589148" y="0"/>
                </a:lnTo>
                <a:lnTo>
                  <a:pt x="5589148" y="7695900"/>
                </a:lnTo>
                <a:lnTo>
                  <a:pt x="0" y="76959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15" name="Google Shape;215;p22"/>
          <p:cNvSpPr txBox="1"/>
          <p:nvPr/>
        </p:nvSpPr>
        <p:spPr>
          <a:xfrm>
            <a:off x="737232" y="2591100"/>
            <a:ext cx="13420758" cy="2000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500" b="0" i="0" u="none" strike="noStrike" cap="none">
                <a:solidFill>
                  <a:srgbClr val="C92123"/>
                </a:solidFill>
                <a:latin typeface="Arial"/>
                <a:ea typeface="Arial"/>
                <a:cs typeface="Arial"/>
                <a:sym typeface="Arial"/>
              </a:rPr>
              <a:t>Kiedy umowa zawarta </a:t>
            </a:r>
            <a:b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6500" b="0" i="0" u="none" strike="noStrike" cap="none">
                <a:solidFill>
                  <a:srgbClr val="C92123"/>
                </a:solidFill>
                <a:latin typeface="Arial"/>
                <a:ea typeface="Arial"/>
                <a:cs typeface="Arial"/>
                <a:sym typeface="Arial"/>
              </a:rPr>
              <a:t>na odległość jest ważna?</a:t>
            </a:r>
            <a:endParaRPr/>
          </a:p>
        </p:txBody>
      </p:sp>
      <p:sp>
        <p:nvSpPr>
          <p:cNvPr id="216" name="Google Shape;216;p22"/>
          <p:cNvSpPr txBox="1"/>
          <p:nvPr/>
        </p:nvSpPr>
        <p:spPr>
          <a:xfrm>
            <a:off x="806872" y="4830849"/>
            <a:ext cx="12337628" cy="4177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171717"/>
                </a:solidFill>
                <a:latin typeface="Arial"/>
                <a:ea typeface="Arial"/>
                <a:cs typeface="Arial"/>
                <a:sym typeface="Arial"/>
              </a:rPr>
              <a:t>Jeśli konsultant tak przeprowadził rozmowę, że przedstawił istotne elementy </a:t>
            </a:r>
            <a:endParaRPr sz="2400" b="0" i="0" u="none" strike="noStrike" cap="none">
              <a:solidFill>
                <a:srgbClr val="17171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6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171717"/>
                </a:solidFill>
                <a:latin typeface="Arial"/>
                <a:ea typeface="Arial"/>
                <a:cs typeface="Arial"/>
                <a:sym typeface="Arial"/>
              </a:rPr>
              <a:t>umowy i uzyskał od rozmówcy potwierdzenie, że warunki te akceptuje.</a:t>
            </a:r>
            <a:endParaRPr/>
          </a:p>
          <a:p>
            <a:pPr marL="0" marR="0" lvl="0" indent="0" algn="l" rtl="0">
              <a:lnSpc>
                <a:spcPct val="16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17171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697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50" b="1" i="0" u="none" strike="noStrike" cap="none">
                <a:solidFill>
                  <a:srgbClr val="C92123"/>
                </a:solidFill>
                <a:latin typeface="Arial"/>
                <a:ea typeface="Arial"/>
                <a:cs typeface="Arial"/>
                <a:sym typeface="Arial"/>
              </a:rPr>
              <a:t>Kiedy NIE DOJDZIE do zawarcia umowy przez telefon?</a:t>
            </a:r>
            <a:endParaRPr/>
          </a:p>
          <a:p>
            <a:pPr marL="0" marR="0" lvl="0" indent="0" algn="l" rtl="0">
              <a:lnSpc>
                <a:spcPct val="16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171717"/>
                </a:solidFill>
                <a:latin typeface="Arial"/>
                <a:ea typeface="Arial"/>
                <a:cs typeface="Arial"/>
                <a:sym typeface="Arial"/>
              </a:rPr>
              <a:t>Jeżeli jednak rozmówca poinformował konsultanta, że oczekuje przesłania </a:t>
            </a:r>
            <a:endParaRPr/>
          </a:p>
          <a:p>
            <a:pPr marL="0" marR="0" lvl="0" indent="0" algn="l" rtl="0">
              <a:lnSpc>
                <a:spcPct val="16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171717"/>
                </a:solidFill>
                <a:latin typeface="Arial"/>
                <a:ea typeface="Arial"/>
                <a:cs typeface="Arial"/>
                <a:sym typeface="Arial"/>
              </a:rPr>
              <a:t>warunków umowy na piśmie i zastrzegł, że decyzję podejmie później </a:t>
            </a:r>
            <a:endParaRPr/>
          </a:p>
          <a:p>
            <a:pPr marL="0" marR="0" lvl="0" indent="0" algn="l" rtl="0">
              <a:lnSpc>
                <a:spcPct val="16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171717"/>
                </a:solidFill>
                <a:latin typeface="Arial"/>
                <a:ea typeface="Arial"/>
                <a:cs typeface="Arial"/>
                <a:sym typeface="Arial"/>
              </a:rPr>
              <a:t>- po zapoznaniu się z umową pisemną.</a:t>
            </a:r>
            <a:endParaRPr/>
          </a:p>
          <a:p>
            <a:pPr marL="0" marR="0" lvl="0" indent="0" algn="l" rtl="0">
              <a:lnSpc>
                <a:spcPct val="16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17171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22"/>
          <p:cNvSpPr txBox="1"/>
          <p:nvPr/>
        </p:nvSpPr>
        <p:spPr>
          <a:xfrm>
            <a:off x="16335934" y="9900549"/>
            <a:ext cx="923366" cy="257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2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49" b="0" i="0" u="none" strike="noStrike" cap="none">
                <a:solidFill>
                  <a:srgbClr val="171717"/>
                </a:solidFill>
                <a:latin typeface="Trebuchet MS"/>
                <a:ea typeface="Trebuchet MS"/>
                <a:cs typeface="Trebuchet MS"/>
                <a:sym typeface="Trebuchet MS"/>
              </a:rPr>
              <a:t>canva.com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3"/>
          <p:cNvSpPr/>
          <p:nvPr/>
        </p:nvSpPr>
        <p:spPr>
          <a:xfrm>
            <a:off x="-97149" y="-97149"/>
            <a:ext cx="1960271" cy="1394015"/>
          </a:xfrm>
          <a:custGeom>
            <a:avLst/>
            <a:gdLst/>
            <a:ahLst/>
            <a:cxnLst/>
            <a:rect l="l" t="t" r="r" b="b"/>
            <a:pathLst>
              <a:path w="1960271" h="1394015" extrusionOk="0">
                <a:moveTo>
                  <a:pt x="0" y="0"/>
                </a:moveTo>
                <a:lnTo>
                  <a:pt x="1960271" y="0"/>
                </a:lnTo>
                <a:lnTo>
                  <a:pt x="1960271" y="1394014"/>
                </a:lnTo>
                <a:lnTo>
                  <a:pt x="0" y="139401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23" name="Google Shape;223;p23"/>
          <p:cNvSpPr/>
          <p:nvPr/>
        </p:nvSpPr>
        <p:spPr>
          <a:xfrm>
            <a:off x="2183290" y="327328"/>
            <a:ext cx="2888296" cy="726504"/>
          </a:xfrm>
          <a:custGeom>
            <a:avLst/>
            <a:gdLst/>
            <a:ahLst/>
            <a:cxnLst/>
            <a:rect l="l" t="t" r="r" b="b"/>
            <a:pathLst>
              <a:path w="2888296" h="726504" extrusionOk="0">
                <a:moveTo>
                  <a:pt x="0" y="0"/>
                </a:moveTo>
                <a:lnTo>
                  <a:pt x="2888296" y="0"/>
                </a:lnTo>
                <a:lnTo>
                  <a:pt x="2888296" y="726504"/>
                </a:lnTo>
                <a:lnTo>
                  <a:pt x="0" y="72650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24" name="Google Shape;224;p23"/>
          <p:cNvSpPr txBox="1"/>
          <p:nvPr/>
        </p:nvSpPr>
        <p:spPr>
          <a:xfrm>
            <a:off x="971775" y="5142467"/>
            <a:ext cx="11258686" cy="5356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603885" marR="0" lvl="1" indent="-30226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C92123"/>
              </a:buClr>
              <a:buSzPts val="2750"/>
              <a:buFont typeface="Arial"/>
              <a:buChar char="•"/>
            </a:pPr>
            <a:r>
              <a:rPr lang="en-US" sz="2750" b="0" i="0" u="none" strike="noStrike" cap="none">
                <a:solidFill>
                  <a:srgbClr val="C92123"/>
                </a:solidFill>
                <a:latin typeface="Arial"/>
                <a:ea typeface="Arial"/>
                <a:cs typeface="Arial"/>
                <a:sym typeface="Arial"/>
              </a:rPr>
              <a:t>30 dni</a:t>
            </a:r>
            <a:r>
              <a:rPr lang="en-US" sz="2750" b="0" i="0" u="none" strike="noStrike" cap="none">
                <a:solidFill>
                  <a:srgbClr val="C92123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750" b="0" i="0" u="none" strike="noStrike" cap="none">
                <a:solidFill>
                  <a:srgbClr val="171717"/>
                </a:solidFill>
                <a:latin typeface="Trebuchet MS"/>
                <a:ea typeface="Trebuchet MS"/>
                <a:cs typeface="Trebuchet MS"/>
                <a:sym typeface="Trebuchet MS"/>
              </a:rPr>
              <a:t>– w przypadku umowy zawartej podczas nieumówionej wizyty przedsiębiorcy w miejscu zamieszkania lub zwykłego pobytu konsumenta (miejscowość, w której zwykle przebywa i gdzie realizuje swoje zwykłe czynności w życiu codziennym), albo podczas wycieczki,</a:t>
            </a:r>
            <a:endParaRPr sz="27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03885" marR="0" lvl="1" indent="-30226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C92123"/>
              </a:buClr>
              <a:buSzPts val="2750"/>
              <a:buFont typeface="Arial"/>
              <a:buChar char="•"/>
            </a:pPr>
            <a:r>
              <a:rPr lang="en-US" sz="2750" b="0" i="0" u="none" strike="noStrike" cap="none">
                <a:solidFill>
                  <a:srgbClr val="C92123"/>
                </a:solidFill>
                <a:latin typeface="Arial"/>
                <a:ea typeface="Arial"/>
                <a:cs typeface="Arial"/>
                <a:sym typeface="Arial"/>
              </a:rPr>
              <a:t>14 dni </a:t>
            </a:r>
            <a:r>
              <a:rPr lang="en-US" sz="2750" b="0" i="0" u="none" strike="noStrike" cap="none">
                <a:solidFill>
                  <a:srgbClr val="171717"/>
                </a:solidFill>
                <a:latin typeface="Trebuchet MS"/>
                <a:ea typeface="Trebuchet MS"/>
                <a:cs typeface="Trebuchet MS"/>
                <a:sym typeface="Trebuchet MS"/>
              </a:rPr>
              <a:t>– w przypadku pozostałych umów, w tym zawartych przez internet, lub podczas umówionej wizyty akwizytora </a:t>
            </a:r>
            <a:br>
              <a:rPr lang="en-US" sz="2750" b="0" i="0" u="none" strike="noStrike" cap="none">
                <a:solidFill>
                  <a:srgbClr val="171717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-US" sz="2750" b="0" i="0" u="none" strike="noStrike" cap="none">
                <a:solidFill>
                  <a:srgbClr val="171717"/>
                </a:solidFill>
                <a:latin typeface="Trebuchet MS"/>
                <a:ea typeface="Trebuchet MS"/>
                <a:cs typeface="Trebuchet MS"/>
                <a:sym typeface="Trebuchet MS"/>
              </a:rPr>
              <a:t>w domu konsumenta.</a:t>
            </a:r>
            <a:endParaRPr/>
          </a:p>
          <a:p>
            <a:pPr marL="0" marR="0" lvl="0" indent="0" algn="l" rtl="0">
              <a:lnSpc>
                <a:spcPct val="167023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99" b="0" i="0" u="none" strike="noStrike" cap="none">
              <a:solidFill>
                <a:srgbClr val="171717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25" name="Google Shape;225;p23"/>
          <p:cNvSpPr txBox="1"/>
          <p:nvPr/>
        </p:nvSpPr>
        <p:spPr>
          <a:xfrm>
            <a:off x="882987" y="2003909"/>
            <a:ext cx="16015255" cy="3000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500" b="0" i="0" u="none" strike="noStrike" cap="none">
                <a:solidFill>
                  <a:srgbClr val="2C2D65"/>
                </a:solidFill>
                <a:latin typeface="Arial"/>
                <a:ea typeface="Arial"/>
                <a:cs typeface="Arial"/>
                <a:sym typeface="Arial"/>
              </a:rPr>
              <a:t>ODSTĄPIENIE OD ZAWARTEJ</a:t>
            </a:r>
            <a:endParaRPr/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500" b="0" i="0" u="none" strike="noStrike" cap="none">
                <a:solidFill>
                  <a:srgbClr val="2C2D65"/>
                </a:solidFill>
                <a:latin typeface="Arial"/>
                <a:ea typeface="Arial"/>
                <a:cs typeface="Arial"/>
                <a:sym typeface="Arial"/>
              </a:rPr>
              <a:t>NA ODLEGŁOŚĆ UMOWY </a:t>
            </a:r>
            <a:endParaRPr/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500" b="0" i="0" u="none" strike="noStrike" cap="none">
                <a:solidFill>
                  <a:srgbClr val="2C2D65"/>
                </a:solidFill>
                <a:latin typeface="Arial"/>
                <a:ea typeface="Arial"/>
                <a:cs typeface="Arial"/>
                <a:sym typeface="Arial"/>
              </a:rPr>
              <a:t>- terminy: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23"/>
          <p:cNvSpPr/>
          <p:nvPr/>
        </p:nvSpPr>
        <p:spPr>
          <a:xfrm>
            <a:off x="12584956" y="2006857"/>
            <a:ext cx="4895104" cy="7816533"/>
          </a:xfrm>
          <a:custGeom>
            <a:avLst/>
            <a:gdLst/>
            <a:ahLst/>
            <a:cxnLst/>
            <a:rect l="l" t="t" r="r" b="b"/>
            <a:pathLst>
              <a:path w="4895104" h="7816533" extrusionOk="0">
                <a:moveTo>
                  <a:pt x="0" y="0"/>
                </a:moveTo>
                <a:lnTo>
                  <a:pt x="4895104" y="0"/>
                </a:lnTo>
                <a:lnTo>
                  <a:pt x="4895104" y="7816533"/>
                </a:lnTo>
                <a:lnTo>
                  <a:pt x="0" y="781653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27" name="Google Shape;227;p23"/>
          <p:cNvSpPr txBox="1"/>
          <p:nvPr/>
        </p:nvSpPr>
        <p:spPr>
          <a:xfrm>
            <a:off x="13196252" y="9130579"/>
            <a:ext cx="923366" cy="257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2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49" b="0" i="0" u="none" strike="noStrike" cap="none">
                <a:solidFill>
                  <a:srgbClr val="171717"/>
                </a:solidFill>
                <a:latin typeface="Trebuchet MS"/>
                <a:ea typeface="Trebuchet MS"/>
                <a:cs typeface="Trebuchet MS"/>
                <a:sym typeface="Trebuchet MS"/>
              </a:rPr>
              <a:t>canva.com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4"/>
          <p:cNvSpPr/>
          <p:nvPr/>
        </p:nvSpPr>
        <p:spPr>
          <a:xfrm>
            <a:off x="-97149" y="-97149"/>
            <a:ext cx="1960271" cy="1394015"/>
          </a:xfrm>
          <a:custGeom>
            <a:avLst/>
            <a:gdLst/>
            <a:ahLst/>
            <a:cxnLst/>
            <a:rect l="l" t="t" r="r" b="b"/>
            <a:pathLst>
              <a:path w="1960271" h="1394015" extrusionOk="0">
                <a:moveTo>
                  <a:pt x="0" y="0"/>
                </a:moveTo>
                <a:lnTo>
                  <a:pt x="1960271" y="0"/>
                </a:lnTo>
                <a:lnTo>
                  <a:pt x="1960271" y="1394014"/>
                </a:lnTo>
                <a:lnTo>
                  <a:pt x="0" y="139401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33" name="Google Shape;233;p24"/>
          <p:cNvSpPr/>
          <p:nvPr/>
        </p:nvSpPr>
        <p:spPr>
          <a:xfrm>
            <a:off x="2183290" y="327328"/>
            <a:ext cx="2888296" cy="726504"/>
          </a:xfrm>
          <a:custGeom>
            <a:avLst/>
            <a:gdLst/>
            <a:ahLst/>
            <a:cxnLst/>
            <a:rect l="l" t="t" r="r" b="b"/>
            <a:pathLst>
              <a:path w="2888296" h="726504" extrusionOk="0">
                <a:moveTo>
                  <a:pt x="0" y="0"/>
                </a:moveTo>
                <a:lnTo>
                  <a:pt x="2888296" y="0"/>
                </a:lnTo>
                <a:lnTo>
                  <a:pt x="2888296" y="726504"/>
                </a:lnTo>
                <a:lnTo>
                  <a:pt x="0" y="72650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34" name="Google Shape;234;p24"/>
          <p:cNvSpPr/>
          <p:nvPr/>
        </p:nvSpPr>
        <p:spPr>
          <a:xfrm>
            <a:off x="13167451" y="0"/>
            <a:ext cx="10241097" cy="10287000"/>
          </a:xfrm>
          <a:custGeom>
            <a:avLst/>
            <a:gdLst/>
            <a:ahLst/>
            <a:cxnLst/>
            <a:rect l="l" t="t" r="r" b="b"/>
            <a:pathLst>
              <a:path w="6321665" h="6350000" extrusionOk="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2C2D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24"/>
          <p:cNvSpPr/>
          <p:nvPr/>
        </p:nvSpPr>
        <p:spPr>
          <a:xfrm>
            <a:off x="12651294" y="2767479"/>
            <a:ext cx="4929481" cy="6200605"/>
          </a:xfrm>
          <a:custGeom>
            <a:avLst/>
            <a:gdLst/>
            <a:ahLst/>
            <a:cxnLst/>
            <a:rect l="l" t="t" r="r" b="b"/>
            <a:pathLst>
              <a:path w="4929481" h="6200605" extrusionOk="0">
                <a:moveTo>
                  <a:pt x="0" y="0"/>
                </a:moveTo>
                <a:lnTo>
                  <a:pt x="4929480" y="0"/>
                </a:lnTo>
                <a:lnTo>
                  <a:pt x="4929480" y="6200604"/>
                </a:lnTo>
                <a:lnTo>
                  <a:pt x="0" y="620060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36" name="Google Shape;236;p24"/>
          <p:cNvSpPr txBox="1"/>
          <p:nvPr/>
        </p:nvSpPr>
        <p:spPr>
          <a:xfrm>
            <a:off x="2363005" y="2283640"/>
            <a:ext cx="11877904" cy="1981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500" b="0" i="0" u="none" strike="noStrike" cap="none">
                <a:solidFill>
                  <a:srgbClr val="C92123"/>
                </a:solidFill>
                <a:latin typeface="Arial"/>
                <a:ea typeface="Arial"/>
                <a:cs typeface="Arial"/>
                <a:sym typeface="Arial"/>
              </a:rPr>
              <a:t>Umowa o kredyt. </a:t>
            </a:r>
            <a:endParaRPr/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500" b="0" i="0" u="none" strike="noStrike" cap="none">
                <a:solidFill>
                  <a:srgbClr val="C92123"/>
                </a:solidFill>
                <a:latin typeface="Arial"/>
                <a:ea typeface="Arial"/>
                <a:cs typeface="Arial"/>
                <a:sym typeface="Arial"/>
              </a:rPr>
              <a:t>Zanim podpiszesz...</a:t>
            </a:r>
            <a:endParaRPr/>
          </a:p>
        </p:txBody>
      </p:sp>
      <p:sp>
        <p:nvSpPr>
          <p:cNvPr id="237" name="Google Shape;237;p24"/>
          <p:cNvSpPr txBox="1"/>
          <p:nvPr/>
        </p:nvSpPr>
        <p:spPr>
          <a:xfrm>
            <a:off x="714853" y="4473534"/>
            <a:ext cx="11223228" cy="5422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518160" marR="0" lvl="1" indent="-259079" algn="l" rtl="0">
              <a:lnSpc>
                <a:spcPct val="163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171717"/>
                </a:solidFill>
                <a:latin typeface="Arial"/>
                <a:ea typeface="Arial"/>
                <a:cs typeface="Arial"/>
                <a:sym typeface="Arial"/>
              </a:rPr>
              <a:t> Zastanów się, czy na pewno musisz i chcesz korzystać z kredytu.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18160" marR="0" lvl="1" indent="-259079" algn="l" rtl="0">
              <a:lnSpc>
                <a:spcPct val="163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171717"/>
                </a:solidFill>
                <a:latin typeface="Arial"/>
                <a:ea typeface="Arial"/>
                <a:cs typeface="Arial"/>
                <a:sym typeface="Arial"/>
              </a:rPr>
              <a:t> Nie podpisuj umowy kredytowej od razu.</a:t>
            </a:r>
            <a:endParaRPr/>
          </a:p>
          <a:p>
            <a:pPr marL="518160" marR="0" lvl="1" indent="-259079" algn="l" rtl="0">
              <a:lnSpc>
                <a:spcPct val="163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171717"/>
                </a:solidFill>
                <a:latin typeface="Arial"/>
                <a:ea typeface="Arial"/>
                <a:cs typeface="Arial"/>
                <a:sym typeface="Arial"/>
              </a:rPr>
              <a:t> Przeczytaj uważnie warunki umowy.</a:t>
            </a:r>
            <a:endParaRPr/>
          </a:p>
          <a:p>
            <a:pPr marL="518160" marR="0" lvl="1" indent="-259079" algn="l" rtl="0">
              <a:lnSpc>
                <a:spcPct val="163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171717"/>
                </a:solidFill>
                <a:latin typeface="Arial"/>
                <a:ea typeface="Arial"/>
                <a:cs typeface="Arial"/>
                <a:sym typeface="Arial"/>
              </a:rPr>
              <a:t> Patrz nie tylko na wysokość miesięcznej raty. Zwróć uwagę na okres spłaty   kredytu, termin spłaty raty i dodatkowe opłaty.</a:t>
            </a:r>
            <a:endParaRPr/>
          </a:p>
          <a:p>
            <a:pPr marL="518160" marR="0" lvl="1" indent="-259079" algn="l" rtl="0">
              <a:lnSpc>
                <a:spcPct val="163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171717"/>
                </a:solidFill>
                <a:latin typeface="Arial"/>
                <a:ea typeface="Arial"/>
                <a:cs typeface="Arial"/>
                <a:sym typeface="Arial"/>
              </a:rPr>
              <a:t> Nie podpisuj umowy, jeżeli nie otrzymasz jej egzemplarza (choćby kopii).</a:t>
            </a:r>
            <a:endParaRPr/>
          </a:p>
          <a:p>
            <a:pPr marL="518160" marR="0" lvl="1" indent="-259079" algn="l" rtl="0">
              <a:lnSpc>
                <a:spcPct val="163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171717"/>
                </a:solidFill>
                <a:latin typeface="Arial"/>
                <a:ea typeface="Arial"/>
                <a:cs typeface="Arial"/>
                <a:sym typeface="Arial"/>
              </a:rPr>
              <a:t> Pamiętaj, że od umowy kredytu możesz odstąpić bez podania przyczyny    </a:t>
            </a:r>
            <a:b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0" i="0" u="none" strike="noStrike" cap="none">
                <a:solidFill>
                  <a:srgbClr val="171717"/>
                </a:solidFill>
                <a:latin typeface="Arial"/>
                <a:ea typeface="Arial"/>
                <a:cs typeface="Arial"/>
                <a:sym typeface="Arial"/>
              </a:rPr>
              <a:t>w terminie do 14 dni od dnia jej zawarcia.</a:t>
            </a:r>
            <a:endParaRPr/>
          </a:p>
          <a:p>
            <a:pPr marL="518160" marR="0" lvl="1" indent="-259079" algn="l" rtl="0">
              <a:lnSpc>
                <a:spcPct val="163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171717"/>
                </a:solidFill>
                <a:latin typeface="Arial"/>
                <a:ea typeface="Arial"/>
                <a:cs typeface="Arial"/>
                <a:sym typeface="Arial"/>
              </a:rPr>
              <a:t> Zrezygnowanie z kredytu nie jest równoznaczne z rozwiązaniem umowy sprzedaży – możesz zapłacić gotówką.</a:t>
            </a:r>
            <a:endParaRPr/>
          </a:p>
          <a:p>
            <a:pPr marL="0" marR="0" lvl="0" indent="0" algn="l" rtl="0">
              <a:lnSpc>
                <a:spcPct val="16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17171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8" name="Google Shape;238;p2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14853" y="2435001"/>
            <a:ext cx="1225290" cy="1678479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24"/>
          <p:cNvSpPr txBox="1"/>
          <p:nvPr/>
        </p:nvSpPr>
        <p:spPr>
          <a:xfrm>
            <a:off x="13144500" y="8604035"/>
            <a:ext cx="923366" cy="257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2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49" b="0" i="0" u="none" strike="noStrike" cap="none">
                <a:solidFill>
                  <a:srgbClr val="171717"/>
                </a:solidFill>
                <a:latin typeface="Trebuchet MS"/>
                <a:ea typeface="Trebuchet MS"/>
                <a:cs typeface="Trebuchet MS"/>
                <a:sym typeface="Trebuchet MS"/>
              </a:rPr>
              <a:t>canva.com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5"/>
          <p:cNvSpPr/>
          <p:nvPr/>
        </p:nvSpPr>
        <p:spPr>
          <a:xfrm>
            <a:off x="17264049" y="7416410"/>
            <a:ext cx="2119045" cy="2128543"/>
          </a:xfrm>
          <a:custGeom>
            <a:avLst/>
            <a:gdLst/>
            <a:ahLst/>
            <a:cxnLst/>
            <a:rect l="l" t="t" r="r" b="b"/>
            <a:pathLst>
              <a:path w="6321665" h="6350000" extrusionOk="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C9212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25"/>
          <p:cNvSpPr/>
          <p:nvPr/>
        </p:nvSpPr>
        <p:spPr>
          <a:xfrm>
            <a:off x="-97149" y="-97149"/>
            <a:ext cx="1960271" cy="1394015"/>
          </a:xfrm>
          <a:custGeom>
            <a:avLst/>
            <a:gdLst/>
            <a:ahLst/>
            <a:cxnLst/>
            <a:rect l="l" t="t" r="r" b="b"/>
            <a:pathLst>
              <a:path w="1960271" h="1394015" extrusionOk="0">
                <a:moveTo>
                  <a:pt x="0" y="0"/>
                </a:moveTo>
                <a:lnTo>
                  <a:pt x="1960271" y="0"/>
                </a:lnTo>
                <a:lnTo>
                  <a:pt x="1960271" y="1394014"/>
                </a:lnTo>
                <a:lnTo>
                  <a:pt x="0" y="139401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46" name="Google Shape;246;p25"/>
          <p:cNvSpPr/>
          <p:nvPr/>
        </p:nvSpPr>
        <p:spPr>
          <a:xfrm>
            <a:off x="2183290" y="327328"/>
            <a:ext cx="2888296" cy="726504"/>
          </a:xfrm>
          <a:custGeom>
            <a:avLst/>
            <a:gdLst/>
            <a:ahLst/>
            <a:cxnLst/>
            <a:rect l="l" t="t" r="r" b="b"/>
            <a:pathLst>
              <a:path w="2888296" h="726504" extrusionOk="0">
                <a:moveTo>
                  <a:pt x="0" y="0"/>
                </a:moveTo>
                <a:lnTo>
                  <a:pt x="2888296" y="0"/>
                </a:lnTo>
                <a:lnTo>
                  <a:pt x="2888296" y="726504"/>
                </a:lnTo>
                <a:lnTo>
                  <a:pt x="0" y="72650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47" name="Google Shape;247;p25"/>
          <p:cNvSpPr/>
          <p:nvPr/>
        </p:nvSpPr>
        <p:spPr>
          <a:xfrm>
            <a:off x="-5542971" y="4806051"/>
            <a:ext cx="10241097" cy="10287000"/>
          </a:xfrm>
          <a:custGeom>
            <a:avLst/>
            <a:gdLst/>
            <a:ahLst/>
            <a:cxnLst/>
            <a:rect l="l" t="t" r="r" b="b"/>
            <a:pathLst>
              <a:path w="6321665" h="6350000" extrusionOk="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2C2D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25"/>
          <p:cNvSpPr/>
          <p:nvPr/>
        </p:nvSpPr>
        <p:spPr>
          <a:xfrm>
            <a:off x="627440" y="1990568"/>
            <a:ext cx="3555974" cy="7734100"/>
          </a:xfrm>
          <a:custGeom>
            <a:avLst/>
            <a:gdLst/>
            <a:ahLst/>
            <a:cxnLst/>
            <a:rect l="l" t="t" r="r" b="b"/>
            <a:pathLst>
              <a:path w="3555974" h="7734100" extrusionOk="0">
                <a:moveTo>
                  <a:pt x="0" y="0"/>
                </a:moveTo>
                <a:lnTo>
                  <a:pt x="3555974" y="0"/>
                </a:lnTo>
                <a:lnTo>
                  <a:pt x="3555974" y="7734100"/>
                </a:lnTo>
                <a:lnTo>
                  <a:pt x="0" y="77341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r="-79700"/>
            </a:stretch>
          </a:blipFill>
          <a:ln>
            <a:noFill/>
          </a:ln>
        </p:spPr>
      </p:sp>
      <p:sp>
        <p:nvSpPr>
          <p:cNvPr id="249" name="Google Shape;249;p25"/>
          <p:cNvSpPr txBox="1"/>
          <p:nvPr/>
        </p:nvSpPr>
        <p:spPr>
          <a:xfrm>
            <a:off x="5228181" y="2926856"/>
            <a:ext cx="14159663" cy="1000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500" b="0" i="0" u="none" strike="noStrike" cap="none">
                <a:solidFill>
                  <a:srgbClr val="2C2D65"/>
                </a:solidFill>
                <a:latin typeface="Arial"/>
                <a:ea typeface="Arial"/>
                <a:cs typeface="Arial"/>
                <a:sym typeface="Arial"/>
              </a:rPr>
              <a:t>Niezgodność towaru z umową</a:t>
            </a:r>
            <a:endParaRPr/>
          </a:p>
        </p:txBody>
      </p:sp>
      <p:sp>
        <p:nvSpPr>
          <p:cNvPr id="250" name="Google Shape;250;p25"/>
          <p:cNvSpPr txBox="1"/>
          <p:nvPr/>
        </p:nvSpPr>
        <p:spPr>
          <a:xfrm>
            <a:off x="1482061" y="9397044"/>
            <a:ext cx="923366" cy="257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2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49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canva.com</a:t>
            </a:r>
            <a:endParaRPr/>
          </a:p>
        </p:txBody>
      </p:sp>
      <p:sp>
        <p:nvSpPr>
          <p:cNvPr id="251" name="Google Shape;251;p25"/>
          <p:cNvSpPr txBox="1"/>
          <p:nvPr/>
        </p:nvSpPr>
        <p:spPr>
          <a:xfrm>
            <a:off x="5228181" y="4094470"/>
            <a:ext cx="12587455" cy="5728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0" i="0" u="none" strike="noStrike" cap="none">
                <a:solidFill>
                  <a:srgbClr val="171717"/>
                </a:solidFill>
                <a:latin typeface="Trebuchet MS"/>
                <a:ea typeface="Trebuchet MS"/>
                <a:cs typeface="Trebuchet MS"/>
                <a:sym typeface="Trebuchet MS"/>
              </a:rPr>
              <a:t>To możliwość ustawowego pociągnięcia do odpowiedzialności przedsiębiorcy          w związku z jawnym brakiem zgodności towaru z umową. Jako konsument możesz złożyć pismo reklamacyjne pod adresem sprzedawcy (dane znajdziesz m.in. na paragonie).</a:t>
            </a:r>
            <a:endParaRPr/>
          </a:p>
          <a:p>
            <a:pPr marL="0" marR="0" lvl="0" indent="0" algn="l" rtl="0">
              <a:lnSpc>
                <a:spcPct val="15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0" i="0" u="none" strike="noStrike" cap="none">
                <a:solidFill>
                  <a:srgbClr val="171717"/>
                </a:solidFill>
                <a:latin typeface="Trebuchet MS"/>
                <a:ea typeface="Trebuchet MS"/>
                <a:cs typeface="Trebuchet MS"/>
                <a:sym typeface="Trebuchet MS"/>
              </a:rPr>
              <a:t>Sprzedawca nie może odmówić przyjęcia reklamacji, jeżeli nie wynika to wprost     z przepisów. W piśmie reklamacyjnym możesz określić swoje żądania wobec sprzedawcy:</a:t>
            </a:r>
            <a:endParaRPr/>
          </a:p>
          <a:p>
            <a:pPr marL="561340" marR="0" lvl="1" indent="-280670" algn="l" rtl="0">
              <a:lnSpc>
                <a:spcPct val="157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2600"/>
              <a:buFont typeface="Arial"/>
              <a:buChar char="•"/>
            </a:pPr>
            <a:r>
              <a:rPr lang="en-US" sz="2600" b="0" i="0" u="none" strike="noStrike" cap="none">
                <a:solidFill>
                  <a:srgbClr val="171717"/>
                </a:solidFill>
                <a:latin typeface="Trebuchet MS"/>
                <a:ea typeface="Trebuchet MS"/>
                <a:cs typeface="Trebuchet MS"/>
                <a:sym typeface="Trebuchet MS"/>
              </a:rPr>
              <a:t>naprawa lub wymiana</a:t>
            </a:r>
            <a:endParaRPr sz="2600" b="0" i="0" u="none" strike="noStrike" cap="none">
              <a:solidFill>
                <a:srgbClr val="171717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561340" marR="0" lvl="1" indent="-280670" algn="l" rtl="0">
              <a:lnSpc>
                <a:spcPct val="157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2600"/>
              <a:buFont typeface="Arial"/>
              <a:buChar char="•"/>
            </a:pPr>
            <a:r>
              <a:rPr lang="en-US" sz="2600" b="0" i="0" u="none" strike="noStrike" cap="none">
                <a:solidFill>
                  <a:srgbClr val="171717"/>
                </a:solidFill>
                <a:latin typeface="Trebuchet MS"/>
                <a:ea typeface="Trebuchet MS"/>
                <a:cs typeface="Trebuchet MS"/>
                <a:sym typeface="Trebuchet MS"/>
              </a:rPr>
              <a:t>zwrot całości bądź części wpłaconych środków </a:t>
            </a:r>
            <a:endParaRPr/>
          </a:p>
          <a:p>
            <a:pPr marL="561340" marR="0" lvl="1" indent="-280670" algn="l" rtl="0">
              <a:lnSpc>
                <a:spcPct val="157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2600"/>
              <a:buFont typeface="Arial"/>
              <a:buChar char="•"/>
            </a:pPr>
            <a:r>
              <a:rPr lang="en-US" sz="2600" b="0" i="0" u="none" strike="noStrike" cap="none">
                <a:solidFill>
                  <a:srgbClr val="171717"/>
                </a:solidFill>
                <a:latin typeface="Trebuchet MS"/>
                <a:ea typeface="Trebuchet MS"/>
                <a:cs typeface="Trebuchet MS"/>
                <a:sym typeface="Trebuchet MS"/>
              </a:rPr>
              <a:t>obniżenie ceny lub odstąpienie od umowy.</a:t>
            </a:r>
            <a:endParaRPr/>
          </a:p>
          <a:p>
            <a:pPr marL="0" marR="0" lvl="0" indent="0" algn="l" rtl="0">
              <a:lnSpc>
                <a:spcPct val="15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 b="0" i="0" u="none" strike="noStrike" cap="none">
              <a:solidFill>
                <a:srgbClr val="171717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6"/>
          <p:cNvSpPr/>
          <p:nvPr/>
        </p:nvSpPr>
        <p:spPr>
          <a:xfrm>
            <a:off x="17264049" y="7129757"/>
            <a:ext cx="2119045" cy="2128543"/>
          </a:xfrm>
          <a:custGeom>
            <a:avLst/>
            <a:gdLst/>
            <a:ahLst/>
            <a:cxnLst/>
            <a:rect l="l" t="t" r="r" b="b"/>
            <a:pathLst>
              <a:path w="6321665" h="6350000" extrusionOk="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C9212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26"/>
          <p:cNvSpPr/>
          <p:nvPr/>
        </p:nvSpPr>
        <p:spPr>
          <a:xfrm>
            <a:off x="-97149" y="-97149"/>
            <a:ext cx="1960271" cy="1394015"/>
          </a:xfrm>
          <a:custGeom>
            <a:avLst/>
            <a:gdLst/>
            <a:ahLst/>
            <a:cxnLst/>
            <a:rect l="l" t="t" r="r" b="b"/>
            <a:pathLst>
              <a:path w="1960271" h="1394015" extrusionOk="0">
                <a:moveTo>
                  <a:pt x="0" y="0"/>
                </a:moveTo>
                <a:lnTo>
                  <a:pt x="1960271" y="0"/>
                </a:lnTo>
                <a:lnTo>
                  <a:pt x="1960271" y="1394014"/>
                </a:lnTo>
                <a:lnTo>
                  <a:pt x="0" y="139401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58" name="Google Shape;258;p26"/>
          <p:cNvSpPr/>
          <p:nvPr/>
        </p:nvSpPr>
        <p:spPr>
          <a:xfrm>
            <a:off x="2183290" y="327328"/>
            <a:ext cx="2888296" cy="726504"/>
          </a:xfrm>
          <a:custGeom>
            <a:avLst/>
            <a:gdLst/>
            <a:ahLst/>
            <a:cxnLst/>
            <a:rect l="l" t="t" r="r" b="b"/>
            <a:pathLst>
              <a:path w="2888296" h="726504" extrusionOk="0">
                <a:moveTo>
                  <a:pt x="0" y="0"/>
                </a:moveTo>
                <a:lnTo>
                  <a:pt x="2888296" y="0"/>
                </a:lnTo>
                <a:lnTo>
                  <a:pt x="2888296" y="726504"/>
                </a:lnTo>
                <a:lnTo>
                  <a:pt x="0" y="72650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grpSp>
        <p:nvGrpSpPr>
          <p:cNvPr id="259" name="Google Shape;259;p26"/>
          <p:cNvGrpSpPr/>
          <p:nvPr/>
        </p:nvGrpSpPr>
        <p:grpSpPr>
          <a:xfrm>
            <a:off x="885747" y="4157953"/>
            <a:ext cx="1231641" cy="1237161"/>
            <a:chOff x="3680" y="0"/>
            <a:chExt cx="1642187" cy="1649548"/>
          </a:xfrm>
        </p:grpSpPr>
        <p:sp>
          <p:nvSpPr>
            <p:cNvPr id="260" name="Google Shape;260;p26"/>
            <p:cNvSpPr/>
            <p:nvPr/>
          </p:nvSpPr>
          <p:spPr>
            <a:xfrm>
              <a:off x="3680" y="0"/>
              <a:ext cx="1642187" cy="1649548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C2D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6"/>
            <p:cNvSpPr/>
            <p:nvPr/>
          </p:nvSpPr>
          <p:spPr>
            <a:xfrm>
              <a:off x="338567" y="274611"/>
              <a:ext cx="972413" cy="1100326"/>
            </a:xfrm>
            <a:custGeom>
              <a:avLst/>
              <a:gdLst/>
              <a:ahLst/>
              <a:cxnLst/>
              <a:rect l="l" t="t" r="r" b="b"/>
              <a:pathLst>
                <a:path w="972413" h="1100326" extrusionOk="0">
                  <a:moveTo>
                    <a:pt x="0" y="0"/>
                  </a:moveTo>
                  <a:lnTo>
                    <a:pt x="972413" y="0"/>
                  </a:lnTo>
                  <a:lnTo>
                    <a:pt x="972413" y="1100326"/>
                  </a:lnTo>
                  <a:lnTo>
                    <a:pt x="0" y="110032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</p:sp>
      </p:grpSp>
      <p:sp>
        <p:nvSpPr>
          <p:cNvPr id="262" name="Google Shape;262;p26"/>
          <p:cNvSpPr/>
          <p:nvPr/>
        </p:nvSpPr>
        <p:spPr>
          <a:xfrm>
            <a:off x="946130" y="5938039"/>
            <a:ext cx="1237161" cy="1237161"/>
          </a:xfrm>
          <a:custGeom>
            <a:avLst/>
            <a:gdLst/>
            <a:ahLst/>
            <a:cxnLst/>
            <a:rect l="l" t="t" r="r" b="b"/>
            <a:pathLst>
              <a:path w="1237161" h="1237161" extrusionOk="0">
                <a:moveTo>
                  <a:pt x="0" y="0"/>
                </a:moveTo>
                <a:lnTo>
                  <a:pt x="1237160" y="0"/>
                </a:lnTo>
                <a:lnTo>
                  <a:pt x="1237160" y="1237160"/>
                </a:lnTo>
                <a:lnTo>
                  <a:pt x="0" y="12371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63" name="Google Shape;263;p26"/>
          <p:cNvSpPr txBox="1"/>
          <p:nvPr/>
        </p:nvSpPr>
        <p:spPr>
          <a:xfrm>
            <a:off x="882987" y="2452809"/>
            <a:ext cx="16073019" cy="1313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99" b="0" i="0" u="none" strike="noStrike" cap="none">
                <a:solidFill>
                  <a:srgbClr val="C92123"/>
                </a:solidFill>
                <a:latin typeface="Arial"/>
                <a:ea typeface="Arial"/>
                <a:cs typeface="Arial"/>
                <a:sym typeface="Arial"/>
              </a:rPr>
              <a:t>W SYTUACJI PYTAŃ, WĄTPLIWOŚCI LUB PROBLEMÓW ZAWSZE MASZ MOŻLIWOŚĆ SKORZYSTANIA Z:</a:t>
            </a:r>
            <a:endParaRPr/>
          </a:p>
        </p:txBody>
      </p:sp>
      <p:sp>
        <p:nvSpPr>
          <p:cNvPr id="264" name="Google Shape;264;p26"/>
          <p:cNvSpPr txBox="1"/>
          <p:nvPr/>
        </p:nvSpPr>
        <p:spPr>
          <a:xfrm>
            <a:off x="2408194" y="4214657"/>
            <a:ext cx="13756830" cy="1057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0" i="0" u="none" strike="noStrike" cap="none">
                <a:solidFill>
                  <a:srgbClr val="171717"/>
                </a:solidFill>
                <a:latin typeface="Arial"/>
                <a:ea typeface="Arial"/>
                <a:cs typeface="Arial"/>
                <a:sym typeface="Arial"/>
              </a:rPr>
              <a:t>bezpłatnej pomocy Rzecznika Praw Konsumentów, </a:t>
            </a:r>
            <a:r>
              <a:rPr lang="en-US" sz="3000" b="0" i="0" u="none" strike="noStrike" cap="none">
                <a:solidFill>
                  <a:srgbClr val="171717"/>
                </a:solidFill>
                <a:latin typeface="Trebuchet MS"/>
                <a:ea typeface="Trebuchet MS"/>
                <a:cs typeface="Trebuchet MS"/>
                <a:sym typeface="Trebuchet MS"/>
              </a:rPr>
              <a:t>który dyżuruje w Twoim urzędzie miasta lub starostwie powiatowym </a:t>
            </a:r>
            <a:endParaRPr/>
          </a:p>
        </p:txBody>
      </p:sp>
      <p:sp>
        <p:nvSpPr>
          <p:cNvPr id="265" name="Google Shape;265;p26"/>
          <p:cNvSpPr txBox="1"/>
          <p:nvPr/>
        </p:nvSpPr>
        <p:spPr>
          <a:xfrm>
            <a:off x="2540444" y="5994743"/>
            <a:ext cx="16090049" cy="1057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0" i="0" u="none" strike="noStrike" cap="none">
                <a:solidFill>
                  <a:srgbClr val="171717"/>
                </a:solidFill>
                <a:latin typeface="Arial"/>
                <a:ea typeface="Arial"/>
                <a:cs typeface="Arial"/>
                <a:sym typeface="Arial"/>
              </a:rPr>
              <a:t>Infolinii Konsumenckiej pod nr telefonu: 801 440 220 lub 22 290 89 16 </a:t>
            </a:r>
            <a:endParaRPr/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0" i="0" u="none" strike="noStrike" cap="none">
                <a:solidFill>
                  <a:srgbClr val="171717"/>
                </a:solidFill>
                <a:latin typeface="Arial"/>
                <a:ea typeface="Arial"/>
                <a:cs typeface="Arial"/>
                <a:sym typeface="Arial"/>
              </a:rPr>
              <a:t>(opłata wg taryfy operatora), poniedziałek – piątek: 08.00 – 18.00</a:t>
            </a:r>
            <a:endParaRPr/>
          </a:p>
        </p:txBody>
      </p:sp>
      <p:sp>
        <p:nvSpPr>
          <p:cNvPr id="266" name="Google Shape;266;p26"/>
          <p:cNvSpPr/>
          <p:nvPr/>
        </p:nvSpPr>
        <p:spPr>
          <a:xfrm>
            <a:off x="882987" y="7718124"/>
            <a:ext cx="1237161" cy="1237161"/>
          </a:xfrm>
          <a:custGeom>
            <a:avLst/>
            <a:gdLst/>
            <a:ahLst/>
            <a:cxnLst/>
            <a:rect l="l" t="t" r="r" b="b"/>
            <a:pathLst>
              <a:path w="1237161" h="1237161" extrusionOk="0">
                <a:moveTo>
                  <a:pt x="0" y="0"/>
                </a:moveTo>
                <a:lnTo>
                  <a:pt x="1237160" y="0"/>
                </a:lnTo>
                <a:lnTo>
                  <a:pt x="1237160" y="1237161"/>
                </a:lnTo>
                <a:lnTo>
                  <a:pt x="0" y="123716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67" name="Google Shape;267;p26"/>
          <p:cNvSpPr txBox="1"/>
          <p:nvPr/>
        </p:nvSpPr>
        <p:spPr>
          <a:xfrm>
            <a:off x="2477301" y="7774829"/>
            <a:ext cx="16090049" cy="1057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0" i="0" u="none" strike="noStrike" cap="none">
                <a:solidFill>
                  <a:srgbClr val="171717"/>
                </a:solidFill>
                <a:latin typeface="Arial"/>
                <a:ea typeface="Arial"/>
                <a:cs typeface="Arial"/>
                <a:sym typeface="Arial"/>
              </a:rPr>
              <a:t>bezpłatnej porady prawnika w punktach nieodpłatnej pomocy prawnej</a:t>
            </a:r>
            <a:r>
              <a:rPr lang="en-US" sz="3000" b="0" i="0" u="none" strike="noStrike" cap="none">
                <a:solidFill>
                  <a:srgbClr val="171717"/>
                </a:solidFill>
                <a:latin typeface="Trebuchet MS"/>
                <a:ea typeface="Trebuchet MS"/>
                <a:cs typeface="Trebuchet MS"/>
                <a:sym typeface="Trebuchet MS"/>
              </a:rPr>
              <a:t>, </a:t>
            </a:r>
            <a:endParaRPr/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0" i="0" u="none" strike="noStrike" cap="none">
                <a:solidFill>
                  <a:srgbClr val="171717"/>
                </a:solidFill>
                <a:latin typeface="Trebuchet MS"/>
                <a:ea typeface="Trebuchet MS"/>
                <a:cs typeface="Trebuchet MS"/>
                <a:sym typeface="Trebuchet MS"/>
              </a:rPr>
              <a:t>dostępnych na terenie całej Polski (</a:t>
            </a:r>
            <a:r>
              <a:rPr lang="en-US" sz="3000" b="0" i="0" u="none" strike="noStrike" cap="none">
                <a:solidFill>
                  <a:srgbClr val="171717"/>
                </a:solidFill>
                <a:latin typeface="Arial"/>
                <a:ea typeface="Arial"/>
                <a:cs typeface="Arial"/>
                <a:sym typeface="Arial"/>
              </a:rPr>
              <a:t>rejestracja: zapisy-np.ms.gov.pl</a:t>
            </a:r>
            <a:r>
              <a:rPr lang="en-US" sz="3000" b="0" i="0" u="none" strike="noStrike" cap="none">
                <a:solidFill>
                  <a:srgbClr val="171717"/>
                </a:solidFill>
                <a:latin typeface="Trebuchet MS"/>
                <a:ea typeface="Trebuchet MS"/>
                <a:cs typeface="Trebuchet MS"/>
                <a:sym typeface="Trebuchet MS"/>
              </a:rPr>
              <a:t>)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7"/>
          <p:cNvSpPr/>
          <p:nvPr/>
        </p:nvSpPr>
        <p:spPr>
          <a:xfrm>
            <a:off x="10655978" y="5417834"/>
            <a:ext cx="10241097" cy="10287000"/>
          </a:xfrm>
          <a:custGeom>
            <a:avLst/>
            <a:gdLst/>
            <a:ahLst/>
            <a:cxnLst/>
            <a:rect l="l" t="t" r="r" b="b"/>
            <a:pathLst>
              <a:path w="6321665" h="6350000" extrusionOk="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2C2D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27"/>
          <p:cNvSpPr/>
          <p:nvPr/>
        </p:nvSpPr>
        <p:spPr>
          <a:xfrm>
            <a:off x="10980943" y="1028700"/>
            <a:ext cx="7307057" cy="9323199"/>
          </a:xfrm>
          <a:custGeom>
            <a:avLst/>
            <a:gdLst/>
            <a:ahLst/>
            <a:cxnLst/>
            <a:rect l="l" t="t" r="r" b="b"/>
            <a:pathLst>
              <a:path w="7307057" h="9323199" extrusionOk="0">
                <a:moveTo>
                  <a:pt x="0" y="0"/>
                </a:moveTo>
                <a:lnTo>
                  <a:pt x="7307057" y="0"/>
                </a:lnTo>
                <a:lnTo>
                  <a:pt x="7307057" y="9323199"/>
                </a:lnTo>
                <a:lnTo>
                  <a:pt x="0" y="93231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74" name="Google Shape;274;p27"/>
          <p:cNvSpPr/>
          <p:nvPr/>
        </p:nvSpPr>
        <p:spPr>
          <a:xfrm>
            <a:off x="0" y="0"/>
            <a:ext cx="2710605" cy="1927602"/>
          </a:xfrm>
          <a:custGeom>
            <a:avLst/>
            <a:gdLst/>
            <a:ahLst/>
            <a:cxnLst/>
            <a:rect l="l" t="t" r="r" b="b"/>
            <a:pathLst>
              <a:path w="2710605" h="1927602" extrusionOk="0">
                <a:moveTo>
                  <a:pt x="0" y="0"/>
                </a:moveTo>
                <a:lnTo>
                  <a:pt x="2710605" y="0"/>
                </a:lnTo>
                <a:lnTo>
                  <a:pt x="2710605" y="1927602"/>
                </a:lnTo>
                <a:lnTo>
                  <a:pt x="0" y="19276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75" name="Google Shape;275;p27"/>
          <p:cNvSpPr/>
          <p:nvPr/>
        </p:nvSpPr>
        <p:spPr>
          <a:xfrm>
            <a:off x="10984038" y="807300"/>
            <a:ext cx="1380946" cy="1387136"/>
          </a:xfrm>
          <a:custGeom>
            <a:avLst/>
            <a:gdLst/>
            <a:ahLst/>
            <a:cxnLst/>
            <a:rect l="l" t="t" r="r" b="b"/>
            <a:pathLst>
              <a:path w="6321665" h="6350000" extrusionOk="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C9212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27"/>
          <p:cNvSpPr/>
          <p:nvPr/>
        </p:nvSpPr>
        <p:spPr>
          <a:xfrm>
            <a:off x="11253736" y="1131512"/>
            <a:ext cx="880657" cy="842128"/>
          </a:xfrm>
          <a:custGeom>
            <a:avLst/>
            <a:gdLst/>
            <a:ahLst/>
            <a:cxnLst/>
            <a:rect l="l" t="t" r="r" b="b"/>
            <a:pathLst>
              <a:path w="880657" h="842128" extrusionOk="0">
                <a:moveTo>
                  <a:pt x="0" y="0"/>
                </a:moveTo>
                <a:lnTo>
                  <a:pt x="880656" y="0"/>
                </a:lnTo>
                <a:lnTo>
                  <a:pt x="880656" y="842128"/>
                </a:lnTo>
                <a:lnTo>
                  <a:pt x="0" y="84212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77" name="Google Shape;277;p27"/>
          <p:cNvSpPr/>
          <p:nvPr/>
        </p:nvSpPr>
        <p:spPr>
          <a:xfrm>
            <a:off x="882987" y="4052184"/>
            <a:ext cx="8261013" cy="939147"/>
          </a:xfrm>
          <a:custGeom>
            <a:avLst/>
            <a:gdLst/>
            <a:ahLst/>
            <a:cxnLst/>
            <a:rect l="l" t="t" r="r" b="b"/>
            <a:pathLst>
              <a:path w="8261013" h="939147" extrusionOk="0">
                <a:moveTo>
                  <a:pt x="0" y="0"/>
                </a:moveTo>
                <a:lnTo>
                  <a:pt x="8261013" y="0"/>
                </a:lnTo>
                <a:lnTo>
                  <a:pt x="8261013" y="939147"/>
                </a:lnTo>
                <a:lnTo>
                  <a:pt x="0" y="9391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78" name="Google Shape;278;p27"/>
          <p:cNvSpPr txBox="1"/>
          <p:nvPr/>
        </p:nvSpPr>
        <p:spPr>
          <a:xfrm>
            <a:off x="14853162" y="9731124"/>
            <a:ext cx="923366" cy="257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2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49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canva.com</a:t>
            </a:r>
            <a:endParaRPr/>
          </a:p>
        </p:txBody>
      </p:sp>
      <p:sp>
        <p:nvSpPr>
          <p:cNvPr id="279" name="Google Shape;279;p27"/>
          <p:cNvSpPr txBox="1"/>
          <p:nvPr/>
        </p:nvSpPr>
        <p:spPr>
          <a:xfrm>
            <a:off x="882987" y="5923767"/>
            <a:ext cx="10146302" cy="2123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Więcej informacji o </a:t>
            </a:r>
            <a:r>
              <a:rPr lang="en-US"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systemie nieodpłatnej pomocy  prawnej</a:t>
            </a:r>
            <a:r>
              <a:rPr lang="en-US" sz="30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znajdziesz na:</a:t>
            </a:r>
            <a:endParaRPr/>
          </a:p>
          <a:p>
            <a:pPr marL="647700" marR="0" lvl="1" indent="-32385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BB1F30"/>
              </a:buClr>
              <a:buSzPts val="3000"/>
              <a:buFont typeface="Arial"/>
              <a:buChar char="•"/>
            </a:pPr>
            <a:r>
              <a:rPr lang="en-US" sz="3000" b="0" i="0" u="none" strike="noStrike" cap="none">
                <a:solidFill>
                  <a:srgbClr val="BB1F30"/>
                </a:solidFill>
                <a:latin typeface="Arial"/>
                <a:ea typeface="Arial"/>
                <a:cs typeface="Arial"/>
                <a:sym typeface="Arial"/>
              </a:rPr>
              <a:t>np.ms.gov.pl</a:t>
            </a:r>
            <a:endParaRPr/>
          </a:p>
          <a:p>
            <a:pPr marL="647700" marR="0" lvl="1" indent="-32385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BB1F30"/>
              </a:buClr>
              <a:buSzPts val="3000"/>
              <a:buFont typeface="Arial"/>
              <a:buChar char="•"/>
            </a:pPr>
            <a:r>
              <a:rPr lang="en-US" sz="3000" b="0" i="0" u="none" strike="noStrike" cap="none">
                <a:solidFill>
                  <a:srgbClr val="BB1F30"/>
                </a:solidFill>
                <a:latin typeface="Arial"/>
                <a:ea typeface="Arial"/>
                <a:cs typeface="Arial"/>
                <a:sym typeface="Arial"/>
              </a:rPr>
              <a:t>pomocprawna.sc.org.pl</a:t>
            </a:r>
            <a:endParaRPr/>
          </a:p>
        </p:txBody>
      </p:sp>
      <p:sp>
        <p:nvSpPr>
          <p:cNvPr id="280" name="Google Shape;280;p27"/>
          <p:cNvSpPr txBox="1"/>
          <p:nvPr/>
        </p:nvSpPr>
        <p:spPr>
          <a:xfrm>
            <a:off x="882987" y="2528322"/>
            <a:ext cx="10146302" cy="12209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69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Więcej informacji o </a:t>
            </a:r>
            <a:r>
              <a:rPr lang="en-US"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prawach konsumenta</a:t>
            </a:r>
            <a:r>
              <a:rPr lang="en-US" sz="30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znajdziesz na:</a:t>
            </a:r>
            <a:br>
              <a:rPr lang="en-US" sz="30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-US" sz="3000" b="0" i="0" u="none" strike="noStrike" cap="none">
                <a:solidFill>
                  <a:srgbClr val="C92123"/>
                </a:solidFill>
                <a:latin typeface="Arial"/>
                <a:ea typeface="Arial"/>
                <a:cs typeface="Arial"/>
                <a:sym typeface="Arial"/>
              </a:rPr>
              <a:t>www.prawakonsumenta.uokik.gov.pl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27"/>
          <p:cNvSpPr/>
          <p:nvPr/>
        </p:nvSpPr>
        <p:spPr>
          <a:xfrm>
            <a:off x="930612" y="8398666"/>
            <a:ext cx="4732535" cy="1190392"/>
          </a:xfrm>
          <a:custGeom>
            <a:avLst/>
            <a:gdLst/>
            <a:ahLst/>
            <a:cxnLst/>
            <a:rect l="l" t="t" r="r" b="b"/>
            <a:pathLst>
              <a:path w="4732535" h="1190392" extrusionOk="0">
                <a:moveTo>
                  <a:pt x="0" y="0"/>
                </a:moveTo>
                <a:lnTo>
                  <a:pt x="4732534" y="0"/>
                </a:lnTo>
                <a:lnTo>
                  <a:pt x="4732534" y="1190392"/>
                </a:lnTo>
                <a:lnTo>
                  <a:pt x="0" y="11903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82" name="Google Shape;282;p27"/>
          <p:cNvSpPr/>
          <p:nvPr/>
        </p:nvSpPr>
        <p:spPr>
          <a:xfrm>
            <a:off x="12511032" y="1681092"/>
            <a:ext cx="490819" cy="493019"/>
          </a:xfrm>
          <a:custGeom>
            <a:avLst/>
            <a:gdLst/>
            <a:ahLst/>
            <a:cxnLst/>
            <a:rect l="l" t="t" r="r" b="b"/>
            <a:pathLst>
              <a:path w="6321665" h="6350000" extrusionOk="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C9212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27"/>
          <p:cNvSpPr/>
          <p:nvPr/>
        </p:nvSpPr>
        <p:spPr>
          <a:xfrm>
            <a:off x="13003748" y="2194436"/>
            <a:ext cx="355181" cy="356773"/>
          </a:xfrm>
          <a:custGeom>
            <a:avLst/>
            <a:gdLst/>
            <a:ahLst/>
            <a:cxnLst/>
            <a:rect l="l" t="t" r="r" b="b"/>
            <a:pathLst>
              <a:path w="6321665" h="6350000" extrusionOk="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C9212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2D65"/>
        </a:solidFill>
        <a:effectLst/>
      </p:bgPr>
    </p:bg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8"/>
          <p:cNvSpPr/>
          <p:nvPr/>
        </p:nvSpPr>
        <p:spPr>
          <a:xfrm>
            <a:off x="-85039" y="-278606"/>
            <a:ext cx="3234831" cy="2300396"/>
          </a:xfrm>
          <a:custGeom>
            <a:avLst/>
            <a:gdLst/>
            <a:ahLst/>
            <a:cxnLst/>
            <a:rect l="l" t="t" r="r" b="b"/>
            <a:pathLst>
              <a:path w="3234831" h="2300396" extrusionOk="0">
                <a:moveTo>
                  <a:pt x="0" y="0"/>
                </a:moveTo>
                <a:lnTo>
                  <a:pt x="3234831" y="0"/>
                </a:lnTo>
                <a:lnTo>
                  <a:pt x="3234831" y="2300396"/>
                </a:lnTo>
                <a:lnTo>
                  <a:pt x="0" y="23003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89" name="Google Shape;289;p28"/>
          <p:cNvSpPr/>
          <p:nvPr/>
        </p:nvSpPr>
        <p:spPr>
          <a:xfrm>
            <a:off x="3569285" y="522909"/>
            <a:ext cx="4019531" cy="1011582"/>
          </a:xfrm>
          <a:custGeom>
            <a:avLst/>
            <a:gdLst/>
            <a:ahLst/>
            <a:cxnLst/>
            <a:rect l="l" t="t" r="r" b="b"/>
            <a:pathLst>
              <a:path w="4019531" h="1011582" extrusionOk="0">
                <a:moveTo>
                  <a:pt x="0" y="0"/>
                </a:moveTo>
                <a:lnTo>
                  <a:pt x="4019532" y="0"/>
                </a:lnTo>
                <a:lnTo>
                  <a:pt x="4019532" y="1011582"/>
                </a:lnTo>
                <a:lnTo>
                  <a:pt x="0" y="101158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90" name="Google Shape;290;p28"/>
          <p:cNvSpPr txBox="1"/>
          <p:nvPr/>
        </p:nvSpPr>
        <p:spPr>
          <a:xfrm>
            <a:off x="1368215" y="3163432"/>
            <a:ext cx="14636776" cy="2730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487" b="1" i="0" u="none" strike="noStrike" cap="non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Zapraszamy również na nasze </a:t>
            </a:r>
            <a:endParaRPr/>
          </a:p>
          <a:p>
            <a:pPr marL="0" marR="0" lvl="0" indent="0" algn="l" rtl="0">
              <a:lnSpc>
                <a:spcPct val="11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487" b="1" i="0" u="none" strike="noStrike" cap="non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SOCIAL MEDIA, gdzie znajdziesz</a:t>
            </a:r>
            <a:endParaRPr/>
          </a:p>
          <a:p>
            <a:pPr marL="0" marR="0" lvl="0" indent="0" algn="l" rtl="0">
              <a:lnSpc>
                <a:spcPct val="11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487" b="1" i="0" u="none" strike="noStrike" cap="non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darmowe materiały edukacyjne:</a:t>
            </a:r>
            <a:endParaRPr/>
          </a:p>
        </p:txBody>
      </p:sp>
      <p:sp>
        <p:nvSpPr>
          <p:cNvPr id="291" name="Google Shape;291;p28"/>
          <p:cNvSpPr/>
          <p:nvPr/>
        </p:nvSpPr>
        <p:spPr>
          <a:xfrm>
            <a:off x="12345280" y="6670774"/>
            <a:ext cx="1383650" cy="1383650"/>
          </a:xfrm>
          <a:custGeom>
            <a:avLst/>
            <a:gdLst/>
            <a:ahLst/>
            <a:cxnLst/>
            <a:rect l="l" t="t" r="r" b="b"/>
            <a:pathLst>
              <a:path w="1383650" h="1383650" extrusionOk="0">
                <a:moveTo>
                  <a:pt x="0" y="0"/>
                </a:moveTo>
                <a:lnTo>
                  <a:pt x="1383651" y="0"/>
                </a:lnTo>
                <a:lnTo>
                  <a:pt x="1383651" y="1383651"/>
                </a:lnTo>
                <a:lnTo>
                  <a:pt x="0" y="138365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92" name="Google Shape;292;p28"/>
          <p:cNvSpPr/>
          <p:nvPr/>
        </p:nvSpPr>
        <p:spPr>
          <a:xfrm>
            <a:off x="1368215" y="6658265"/>
            <a:ext cx="1408670" cy="1408670"/>
          </a:xfrm>
          <a:custGeom>
            <a:avLst/>
            <a:gdLst/>
            <a:ahLst/>
            <a:cxnLst/>
            <a:rect l="l" t="t" r="r" b="b"/>
            <a:pathLst>
              <a:path w="1408670" h="1408670" extrusionOk="0">
                <a:moveTo>
                  <a:pt x="0" y="0"/>
                </a:moveTo>
                <a:lnTo>
                  <a:pt x="1408670" y="0"/>
                </a:lnTo>
                <a:lnTo>
                  <a:pt x="1408670" y="1408670"/>
                </a:lnTo>
                <a:lnTo>
                  <a:pt x="0" y="140867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93" name="Google Shape;293;p28"/>
          <p:cNvSpPr txBox="1"/>
          <p:nvPr/>
        </p:nvSpPr>
        <p:spPr>
          <a:xfrm>
            <a:off x="13913356" y="7098667"/>
            <a:ext cx="3017094" cy="461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5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@edukacjaprawna</a:t>
            </a:r>
            <a:endParaRPr/>
          </a:p>
        </p:txBody>
      </p:sp>
      <p:sp>
        <p:nvSpPr>
          <p:cNvPr id="294" name="Google Shape;294;p28"/>
          <p:cNvSpPr txBox="1"/>
          <p:nvPr/>
        </p:nvSpPr>
        <p:spPr>
          <a:xfrm>
            <a:off x="2936291" y="6958902"/>
            <a:ext cx="3390677" cy="1191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699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5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fb.com/pomoc</a:t>
            </a:r>
            <a:endParaRPr/>
          </a:p>
          <a:p>
            <a:pPr marL="0" marR="0" lvl="0" indent="0" algn="ctr" rtl="0">
              <a:lnSpc>
                <a:spcPct val="11699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5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prawna.sursumcorda</a:t>
            </a:r>
            <a:endParaRPr/>
          </a:p>
          <a:p>
            <a:pPr marL="0" marR="0" lvl="0" indent="0" algn="l" rtl="0">
              <a:lnSpc>
                <a:spcPct val="116998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59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28"/>
          <p:cNvSpPr/>
          <p:nvPr/>
        </p:nvSpPr>
        <p:spPr>
          <a:xfrm>
            <a:off x="6924443" y="6658265"/>
            <a:ext cx="1408670" cy="1408670"/>
          </a:xfrm>
          <a:custGeom>
            <a:avLst/>
            <a:gdLst/>
            <a:ahLst/>
            <a:cxnLst/>
            <a:rect l="l" t="t" r="r" b="b"/>
            <a:pathLst>
              <a:path w="1408670" h="1408670" extrusionOk="0">
                <a:moveTo>
                  <a:pt x="0" y="0"/>
                </a:moveTo>
                <a:lnTo>
                  <a:pt x="1408671" y="0"/>
                </a:lnTo>
                <a:lnTo>
                  <a:pt x="1408671" y="1408670"/>
                </a:lnTo>
                <a:lnTo>
                  <a:pt x="0" y="140867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96" name="Google Shape;296;p28"/>
          <p:cNvSpPr txBox="1"/>
          <p:nvPr/>
        </p:nvSpPr>
        <p:spPr>
          <a:xfrm>
            <a:off x="8492519" y="6958902"/>
            <a:ext cx="3252686" cy="797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699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5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@edukacja_prawna</a:t>
            </a:r>
            <a:endParaRPr/>
          </a:p>
          <a:p>
            <a:pPr marL="0" marR="0" lvl="0" indent="0" algn="l" rtl="0">
              <a:lnSpc>
                <a:spcPct val="11699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5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_sursum_corda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2D65"/>
        </a:solidFill>
        <a:effectLst/>
      </p:bgPr>
    </p:bg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29"/>
          <p:cNvSpPr/>
          <p:nvPr/>
        </p:nvSpPr>
        <p:spPr>
          <a:xfrm>
            <a:off x="-97149" y="-97149"/>
            <a:ext cx="3124990" cy="2222284"/>
          </a:xfrm>
          <a:custGeom>
            <a:avLst/>
            <a:gdLst/>
            <a:ahLst/>
            <a:cxnLst/>
            <a:rect l="l" t="t" r="r" b="b"/>
            <a:pathLst>
              <a:path w="3124990" h="2222284" extrusionOk="0">
                <a:moveTo>
                  <a:pt x="0" y="0"/>
                </a:moveTo>
                <a:lnTo>
                  <a:pt x="3124989" y="0"/>
                </a:lnTo>
                <a:lnTo>
                  <a:pt x="3124989" y="2222284"/>
                </a:lnTo>
                <a:lnTo>
                  <a:pt x="0" y="22222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02" name="Google Shape;302;p29"/>
          <p:cNvSpPr/>
          <p:nvPr/>
        </p:nvSpPr>
        <p:spPr>
          <a:xfrm>
            <a:off x="3877114" y="579290"/>
            <a:ext cx="4443759" cy="1118346"/>
          </a:xfrm>
          <a:custGeom>
            <a:avLst/>
            <a:gdLst/>
            <a:ahLst/>
            <a:cxnLst/>
            <a:rect l="l" t="t" r="r" b="b"/>
            <a:pathLst>
              <a:path w="4443759" h="1118346" extrusionOk="0">
                <a:moveTo>
                  <a:pt x="0" y="0"/>
                </a:moveTo>
                <a:lnTo>
                  <a:pt x="4443758" y="0"/>
                </a:lnTo>
                <a:lnTo>
                  <a:pt x="4443758" y="1118346"/>
                </a:lnTo>
                <a:lnTo>
                  <a:pt x="0" y="11183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03" name="Google Shape;303;p29"/>
          <p:cNvSpPr/>
          <p:nvPr/>
        </p:nvSpPr>
        <p:spPr>
          <a:xfrm>
            <a:off x="8362753" y="7768432"/>
            <a:ext cx="1485869" cy="1177889"/>
          </a:xfrm>
          <a:custGeom>
            <a:avLst/>
            <a:gdLst/>
            <a:ahLst/>
            <a:cxnLst/>
            <a:rect l="l" t="t" r="r" b="b"/>
            <a:pathLst>
              <a:path w="1485869" h="1177889" extrusionOk="0">
                <a:moveTo>
                  <a:pt x="0" y="0"/>
                </a:moveTo>
                <a:lnTo>
                  <a:pt x="1485868" y="0"/>
                </a:lnTo>
                <a:lnTo>
                  <a:pt x="1485868" y="1177889"/>
                </a:lnTo>
                <a:lnTo>
                  <a:pt x="0" y="11778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04" name="Google Shape;304;p29"/>
          <p:cNvSpPr txBox="1"/>
          <p:nvPr/>
        </p:nvSpPr>
        <p:spPr>
          <a:xfrm>
            <a:off x="4143693" y="2922224"/>
            <a:ext cx="10000614" cy="4001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5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DZIĘKUJEMY ZA UWAGĘ</a:t>
            </a:r>
            <a:endParaRPr/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5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5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życzymy udanych oraz bezpiecznych zakupów</a:t>
            </a:r>
            <a:endParaRPr sz="65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2D65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2" name="Google Shape;102;p14"/>
          <p:cNvCxnSpPr/>
          <p:nvPr/>
        </p:nvCxnSpPr>
        <p:spPr>
          <a:xfrm rot="10800000">
            <a:off x="7782203" y="0"/>
            <a:ext cx="0" cy="10287000"/>
          </a:xfrm>
          <a:prstGeom prst="straightConnector1">
            <a:avLst/>
          </a:prstGeom>
          <a:noFill/>
          <a:ln w="28575" cap="rnd" cmpd="sng">
            <a:solidFill>
              <a:srgbClr val="FFFFFF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103" name="Google Shape;103;p14"/>
          <p:cNvSpPr/>
          <p:nvPr/>
        </p:nvSpPr>
        <p:spPr>
          <a:xfrm>
            <a:off x="7687188" y="1555431"/>
            <a:ext cx="190031" cy="190883"/>
          </a:xfrm>
          <a:custGeom>
            <a:avLst/>
            <a:gdLst/>
            <a:ahLst/>
            <a:cxnLst/>
            <a:rect l="l" t="t" r="r" b="b"/>
            <a:pathLst>
              <a:path w="6321665" h="6350000" extrusionOk="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C9212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14"/>
          <p:cNvSpPr/>
          <p:nvPr/>
        </p:nvSpPr>
        <p:spPr>
          <a:xfrm>
            <a:off x="7687188" y="3301745"/>
            <a:ext cx="190031" cy="190883"/>
          </a:xfrm>
          <a:custGeom>
            <a:avLst/>
            <a:gdLst/>
            <a:ahLst/>
            <a:cxnLst/>
            <a:rect l="l" t="t" r="r" b="b"/>
            <a:pathLst>
              <a:path w="6321665" h="6350000" extrusionOk="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C9212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4"/>
          <p:cNvSpPr/>
          <p:nvPr/>
        </p:nvSpPr>
        <p:spPr>
          <a:xfrm>
            <a:off x="7687188" y="5048059"/>
            <a:ext cx="190031" cy="190883"/>
          </a:xfrm>
          <a:custGeom>
            <a:avLst/>
            <a:gdLst/>
            <a:ahLst/>
            <a:cxnLst/>
            <a:rect l="l" t="t" r="r" b="b"/>
            <a:pathLst>
              <a:path w="6321665" h="6350000" extrusionOk="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C9212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4"/>
          <p:cNvSpPr/>
          <p:nvPr/>
        </p:nvSpPr>
        <p:spPr>
          <a:xfrm>
            <a:off x="7687188" y="6794372"/>
            <a:ext cx="190031" cy="190883"/>
          </a:xfrm>
          <a:custGeom>
            <a:avLst/>
            <a:gdLst/>
            <a:ahLst/>
            <a:cxnLst/>
            <a:rect l="l" t="t" r="r" b="b"/>
            <a:pathLst>
              <a:path w="6321665" h="6350000" extrusionOk="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C9212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4"/>
          <p:cNvSpPr/>
          <p:nvPr/>
        </p:nvSpPr>
        <p:spPr>
          <a:xfrm>
            <a:off x="7687188" y="8540686"/>
            <a:ext cx="190031" cy="190883"/>
          </a:xfrm>
          <a:custGeom>
            <a:avLst/>
            <a:gdLst/>
            <a:ahLst/>
            <a:cxnLst/>
            <a:rect l="l" t="t" r="r" b="b"/>
            <a:pathLst>
              <a:path w="6321665" h="6350000" extrusionOk="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C9212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14"/>
          <p:cNvSpPr/>
          <p:nvPr/>
        </p:nvSpPr>
        <p:spPr>
          <a:xfrm>
            <a:off x="-97149" y="-97149"/>
            <a:ext cx="1960271" cy="1394015"/>
          </a:xfrm>
          <a:custGeom>
            <a:avLst/>
            <a:gdLst/>
            <a:ahLst/>
            <a:cxnLst/>
            <a:rect l="l" t="t" r="r" b="b"/>
            <a:pathLst>
              <a:path w="1960271" h="1394015" extrusionOk="0">
                <a:moveTo>
                  <a:pt x="0" y="0"/>
                </a:moveTo>
                <a:lnTo>
                  <a:pt x="1960271" y="0"/>
                </a:lnTo>
                <a:lnTo>
                  <a:pt x="1960271" y="1394014"/>
                </a:lnTo>
                <a:lnTo>
                  <a:pt x="0" y="139401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09" name="Google Shape;109;p14"/>
          <p:cNvSpPr/>
          <p:nvPr/>
        </p:nvSpPr>
        <p:spPr>
          <a:xfrm>
            <a:off x="2395862" y="327174"/>
            <a:ext cx="2787521" cy="701526"/>
          </a:xfrm>
          <a:custGeom>
            <a:avLst/>
            <a:gdLst/>
            <a:ahLst/>
            <a:cxnLst/>
            <a:rect l="l" t="t" r="r" b="b"/>
            <a:pathLst>
              <a:path w="2787521" h="701526" extrusionOk="0">
                <a:moveTo>
                  <a:pt x="0" y="0"/>
                </a:moveTo>
                <a:lnTo>
                  <a:pt x="2787521" y="0"/>
                </a:lnTo>
                <a:lnTo>
                  <a:pt x="2787521" y="701526"/>
                </a:lnTo>
                <a:lnTo>
                  <a:pt x="0" y="70152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10" name="Google Shape;110;p14"/>
          <p:cNvSpPr/>
          <p:nvPr/>
        </p:nvSpPr>
        <p:spPr>
          <a:xfrm rot="1027486">
            <a:off x="16278458" y="546613"/>
            <a:ext cx="1496230" cy="1500505"/>
          </a:xfrm>
          <a:custGeom>
            <a:avLst/>
            <a:gdLst/>
            <a:ahLst/>
            <a:cxnLst/>
            <a:rect l="l" t="t" r="r" b="b"/>
            <a:pathLst>
              <a:path w="1496230" h="1500505" extrusionOk="0">
                <a:moveTo>
                  <a:pt x="0" y="0"/>
                </a:moveTo>
                <a:lnTo>
                  <a:pt x="1496230" y="0"/>
                </a:lnTo>
                <a:lnTo>
                  <a:pt x="1496230" y="1500505"/>
                </a:lnTo>
                <a:lnTo>
                  <a:pt x="0" y="150050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 amt="10999"/>
            </a:blip>
            <a:stretch>
              <a:fillRect/>
            </a:stretch>
          </a:blipFill>
          <a:ln>
            <a:noFill/>
          </a:ln>
        </p:spPr>
      </p:sp>
      <p:sp>
        <p:nvSpPr>
          <p:cNvPr id="111" name="Google Shape;111;p14"/>
          <p:cNvSpPr txBox="1"/>
          <p:nvPr/>
        </p:nvSpPr>
        <p:spPr>
          <a:xfrm>
            <a:off x="1516322" y="3925836"/>
            <a:ext cx="6083531" cy="29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5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Z tej prezentacji dowiesz się:</a:t>
            </a:r>
            <a:endParaRPr/>
          </a:p>
        </p:txBody>
      </p:sp>
      <p:sp>
        <p:nvSpPr>
          <p:cNvPr id="112" name="Google Shape;112;p14"/>
          <p:cNvSpPr txBox="1"/>
          <p:nvPr/>
        </p:nvSpPr>
        <p:spPr>
          <a:xfrm>
            <a:off x="9144000" y="1064836"/>
            <a:ext cx="6898414" cy="1189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99" b="0" i="0" u="none" strike="noStrike" cap="none">
                <a:solidFill>
                  <a:srgbClr val="FDFBFB"/>
                </a:solidFill>
                <a:latin typeface="Trebuchet MS"/>
                <a:ea typeface="Trebuchet MS"/>
                <a:cs typeface="Trebuchet MS"/>
                <a:sym typeface="Trebuchet MS"/>
              </a:rPr>
              <a:t>CZEMU ULEGAMY POKUSIE ZAKUPÓW PODCZAS POKAZÓW?</a:t>
            </a:r>
            <a:endParaRPr/>
          </a:p>
        </p:txBody>
      </p:sp>
      <p:sp>
        <p:nvSpPr>
          <p:cNvPr id="113" name="Google Shape;113;p14"/>
          <p:cNvSpPr txBox="1"/>
          <p:nvPr/>
        </p:nvSpPr>
        <p:spPr>
          <a:xfrm>
            <a:off x="9242428" y="4653037"/>
            <a:ext cx="6898414" cy="1189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99" b="0" i="0" u="none" strike="noStrike" cap="none">
                <a:solidFill>
                  <a:srgbClr val="FDFBFB"/>
                </a:solidFill>
                <a:latin typeface="Trebuchet MS"/>
                <a:ea typeface="Trebuchet MS"/>
                <a:cs typeface="Trebuchet MS"/>
                <a:sym typeface="Trebuchet MS"/>
              </a:rPr>
              <a:t>ILE MASZ CZASU NA ODSTĄPIENIE</a:t>
            </a:r>
            <a:endParaRPr/>
          </a:p>
          <a:p>
            <a:pPr marL="0" marR="0" lvl="0" indent="0" algn="l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99" b="0" i="0" u="none" strike="noStrike" cap="none">
                <a:solidFill>
                  <a:srgbClr val="FDFBFB"/>
                </a:solidFill>
                <a:latin typeface="Trebuchet MS"/>
                <a:ea typeface="Trebuchet MS"/>
                <a:cs typeface="Trebuchet MS"/>
                <a:sym typeface="Trebuchet MS"/>
              </a:rPr>
              <a:t>OD UMOWY</a:t>
            </a:r>
            <a:endParaRPr/>
          </a:p>
        </p:txBody>
      </p:sp>
      <p:sp>
        <p:nvSpPr>
          <p:cNvPr id="114" name="Google Shape;114;p14"/>
          <p:cNvSpPr txBox="1"/>
          <p:nvPr/>
        </p:nvSpPr>
        <p:spPr>
          <a:xfrm>
            <a:off x="9242428" y="6399351"/>
            <a:ext cx="6898414" cy="1189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99" b="0" i="0" u="none" strike="noStrike" cap="none">
                <a:solidFill>
                  <a:srgbClr val="FDFBFB"/>
                </a:solidFill>
                <a:latin typeface="Trebuchet MS"/>
                <a:ea typeface="Trebuchet MS"/>
                <a:cs typeface="Trebuchet MS"/>
                <a:sym typeface="Trebuchet MS"/>
              </a:rPr>
              <a:t>DOCHODZENIE ROSZCZEŃ Z TYTUŁU NIEZGODNOŚCI TOWARU Z UMOWĄ</a:t>
            </a:r>
            <a:endParaRPr/>
          </a:p>
        </p:txBody>
      </p:sp>
      <p:sp>
        <p:nvSpPr>
          <p:cNvPr id="115" name="Google Shape;115;p14"/>
          <p:cNvSpPr/>
          <p:nvPr/>
        </p:nvSpPr>
        <p:spPr>
          <a:xfrm rot="-1762221">
            <a:off x="15575323" y="4141105"/>
            <a:ext cx="1496230" cy="1500505"/>
          </a:xfrm>
          <a:custGeom>
            <a:avLst/>
            <a:gdLst/>
            <a:ahLst/>
            <a:cxnLst/>
            <a:rect l="l" t="t" r="r" b="b"/>
            <a:pathLst>
              <a:path w="1496230" h="1500505" extrusionOk="0">
                <a:moveTo>
                  <a:pt x="0" y="0"/>
                </a:moveTo>
                <a:lnTo>
                  <a:pt x="1496230" y="0"/>
                </a:lnTo>
                <a:lnTo>
                  <a:pt x="1496230" y="1500504"/>
                </a:lnTo>
                <a:lnTo>
                  <a:pt x="0" y="150050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 amt="10999"/>
            </a:blip>
            <a:stretch>
              <a:fillRect/>
            </a:stretch>
          </a:blipFill>
          <a:ln>
            <a:noFill/>
          </a:ln>
        </p:spPr>
      </p:sp>
      <p:sp>
        <p:nvSpPr>
          <p:cNvPr id="116" name="Google Shape;116;p14"/>
          <p:cNvSpPr/>
          <p:nvPr/>
        </p:nvSpPr>
        <p:spPr>
          <a:xfrm rot="1699132">
            <a:off x="16278458" y="7629017"/>
            <a:ext cx="1496230" cy="1500505"/>
          </a:xfrm>
          <a:custGeom>
            <a:avLst/>
            <a:gdLst/>
            <a:ahLst/>
            <a:cxnLst/>
            <a:rect l="l" t="t" r="r" b="b"/>
            <a:pathLst>
              <a:path w="1496230" h="1500505" extrusionOk="0">
                <a:moveTo>
                  <a:pt x="0" y="0"/>
                </a:moveTo>
                <a:lnTo>
                  <a:pt x="1496230" y="0"/>
                </a:lnTo>
                <a:lnTo>
                  <a:pt x="1496230" y="1500505"/>
                </a:lnTo>
                <a:lnTo>
                  <a:pt x="0" y="150050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 amt="10999"/>
            </a:blip>
            <a:stretch>
              <a:fillRect/>
            </a:stretch>
          </a:blipFill>
          <a:ln>
            <a:noFill/>
          </a:ln>
        </p:spPr>
      </p:sp>
      <p:sp>
        <p:nvSpPr>
          <p:cNvPr id="117" name="Google Shape;117;p14"/>
          <p:cNvSpPr txBox="1"/>
          <p:nvPr/>
        </p:nvSpPr>
        <p:spPr>
          <a:xfrm>
            <a:off x="9192297" y="3111253"/>
            <a:ext cx="6898414" cy="589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99" b="0" i="0" u="none" strike="noStrike" cap="none">
                <a:solidFill>
                  <a:srgbClr val="FDFBFB"/>
                </a:solidFill>
                <a:latin typeface="Trebuchet MS"/>
                <a:ea typeface="Trebuchet MS"/>
                <a:cs typeface="Trebuchet MS"/>
                <a:sym typeface="Trebuchet MS"/>
              </a:rPr>
              <a:t>JAK NIE DAĆ SIĘ ZMANIPULOWAĆ?</a:t>
            </a:r>
            <a:endParaRPr/>
          </a:p>
        </p:txBody>
      </p:sp>
      <p:sp>
        <p:nvSpPr>
          <p:cNvPr id="118" name="Google Shape;118;p14"/>
          <p:cNvSpPr txBox="1"/>
          <p:nvPr/>
        </p:nvSpPr>
        <p:spPr>
          <a:xfrm>
            <a:off x="9242428" y="8327198"/>
            <a:ext cx="7528554" cy="589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99" b="0" i="0" u="none" strike="noStrike" cap="none">
                <a:solidFill>
                  <a:srgbClr val="FDFBFB"/>
                </a:solidFill>
                <a:latin typeface="Trebuchet MS"/>
                <a:ea typeface="Trebuchet MS"/>
                <a:cs typeface="Trebuchet MS"/>
                <a:sym typeface="Trebuchet MS"/>
              </a:rPr>
              <a:t>GDZIE ZGŁOSIĆ SWÓJ PROBLEM?</a:t>
            </a:r>
            <a:endParaRPr/>
          </a:p>
        </p:txBody>
      </p:sp>
    </p:spTree>
  </p:cSld>
  <p:clrMapOvr>
    <a:masterClrMapping/>
  </p:clrMapOvr>
  <p:transition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5"/>
          <p:cNvSpPr/>
          <p:nvPr/>
        </p:nvSpPr>
        <p:spPr>
          <a:xfrm>
            <a:off x="17264049" y="7129757"/>
            <a:ext cx="2119045" cy="2128543"/>
          </a:xfrm>
          <a:custGeom>
            <a:avLst/>
            <a:gdLst/>
            <a:ahLst/>
            <a:cxnLst/>
            <a:rect l="l" t="t" r="r" b="b"/>
            <a:pathLst>
              <a:path w="6321665" h="6350000" extrusionOk="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C9212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15"/>
          <p:cNvSpPr/>
          <p:nvPr/>
        </p:nvSpPr>
        <p:spPr>
          <a:xfrm>
            <a:off x="882987" y="3336362"/>
            <a:ext cx="7453163" cy="5785518"/>
          </a:xfrm>
          <a:custGeom>
            <a:avLst/>
            <a:gdLst/>
            <a:ahLst/>
            <a:cxnLst/>
            <a:rect l="l" t="t" r="r" b="b"/>
            <a:pathLst>
              <a:path w="7453163" h="5785518" extrusionOk="0">
                <a:moveTo>
                  <a:pt x="0" y="0"/>
                </a:moveTo>
                <a:lnTo>
                  <a:pt x="7453162" y="0"/>
                </a:lnTo>
                <a:lnTo>
                  <a:pt x="7453162" y="5785517"/>
                </a:lnTo>
                <a:lnTo>
                  <a:pt x="0" y="578551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25" name="Google Shape;125;p15"/>
          <p:cNvSpPr/>
          <p:nvPr/>
        </p:nvSpPr>
        <p:spPr>
          <a:xfrm>
            <a:off x="-97149" y="-97149"/>
            <a:ext cx="1960271" cy="1394015"/>
          </a:xfrm>
          <a:custGeom>
            <a:avLst/>
            <a:gdLst/>
            <a:ahLst/>
            <a:cxnLst/>
            <a:rect l="l" t="t" r="r" b="b"/>
            <a:pathLst>
              <a:path w="1960271" h="1394015" extrusionOk="0">
                <a:moveTo>
                  <a:pt x="0" y="0"/>
                </a:moveTo>
                <a:lnTo>
                  <a:pt x="1960271" y="0"/>
                </a:lnTo>
                <a:lnTo>
                  <a:pt x="1960271" y="1394014"/>
                </a:lnTo>
                <a:lnTo>
                  <a:pt x="0" y="139401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grpSp>
        <p:nvGrpSpPr>
          <p:cNvPr id="126" name="Google Shape;126;p15"/>
          <p:cNvGrpSpPr/>
          <p:nvPr/>
        </p:nvGrpSpPr>
        <p:grpSpPr>
          <a:xfrm>
            <a:off x="9376792" y="6317129"/>
            <a:ext cx="612111" cy="614855"/>
            <a:chOff x="1829" y="0"/>
            <a:chExt cx="816149" cy="819807"/>
          </a:xfrm>
        </p:grpSpPr>
        <p:sp>
          <p:nvSpPr>
            <p:cNvPr id="127" name="Google Shape;127;p15"/>
            <p:cNvSpPr/>
            <p:nvPr/>
          </p:nvSpPr>
          <p:spPr>
            <a:xfrm>
              <a:off x="1829" y="0"/>
              <a:ext cx="816149" cy="819807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C92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28" name="Google Shape;128;p15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233748" y="111335"/>
              <a:ext cx="352310" cy="59713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9" name="Google Shape;129;p15"/>
          <p:cNvSpPr txBox="1"/>
          <p:nvPr/>
        </p:nvSpPr>
        <p:spPr>
          <a:xfrm>
            <a:off x="882987" y="1929770"/>
            <a:ext cx="15654371" cy="990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500" b="0" i="0" u="none" strike="noStrike" cap="none">
                <a:solidFill>
                  <a:srgbClr val="2C2D65"/>
                </a:solidFill>
                <a:latin typeface="Arial"/>
                <a:ea typeface="Arial"/>
                <a:cs typeface="Arial"/>
                <a:sym typeface="Arial"/>
              </a:rPr>
              <a:t>Wstęp: KIM JEST KONSUMENT?</a:t>
            </a:r>
            <a:endParaRPr/>
          </a:p>
        </p:txBody>
      </p:sp>
      <p:sp>
        <p:nvSpPr>
          <p:cNvPr id="130" name="Google Shape;130;p15"/>
          <p:cNvSpPr txBox="1"/>
          <p:nvPr/>
        </p:nvSpPr>
        <p:spPr>
          <a:xfrm>
            <a:off x="9315315" y="3543183"/>
            <a:ext cx="7525843" cy="2462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99" b="0" i="0" u="none" strike="noStrike" cap="none">
                <a:solidFill>
                  <a:srgbClr val="171717"/>
                </a:solidFill>
                <a:latin typeface="Trebuchet MS"/>
                <a:ea typeface="Trebuchet MS"/>
                <a:cs typeface="Trebuchet MS"/>
                <a:sym typeface="Trebuchet MS"/>
              </a:rPr>
              <a:t>Zgodnie z art. 22(1) Kodeksu cywilnego </a:t>
            </a:r>
            <a:endParaRPr/>
          </a:p>
          <a:p>
            <a:pPr marL="0" marR="0" lvl="0" indent="0" algn="l" rtl="0">
              <a:lnSpc>
                <a:spcPct val="1399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171717"/>
                </a:solidFill>
                <a:latin typeface="Trebuchet MS"/>
                <a:ea typeface="Trebuchet MS"/>
                <a:cs typeface="Trebuchet MS"/>
                <a:sym typeface="Trebuchet MS"/>
              </a:rPr>
              <a:t>za konsumenta uważa się osobę fizyczną, dokonującą czynności prawnej, niezwiązanej bezpośrednio z jej działalności gospodarczą lub zawodową.</a:t>
            </a:r>
            <a:endParaRPr/>
          </a:p>
        </p:txBody>
      </p:sp>
      <p:sp>
        <p:nvSpPr>
          <p:cNvPr id="131" name="Google Shape;131;p15"/>
          <p:cNvSpPr txBox="1"/>
          <p:nvPr/>
        </p:nvSpPr>
        <p:spPr>
          <a:xfrm>
            <a:off x="10181490" y="6357713"/>
            <a:ext cx="3001478" cy="533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99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2" b="0" i="0" u="none" strike="noStrike" cap="none">
                <a:solidFill>
                  <a:srgbClr val="C92123"/>
                </a:solidFill>
                <a:latin typeface="Arial"/>
                <a:ea typeface="Arial"/>
                <a:cs typeface="Arial"/>
                <a:sym typeface="Arial"/>
              </a:rPr>
              <a:t>Wyjaśnienie</a:t>
            </a:r>
            <a:endParaRPr/>
          </a:p>
        </p:txBody>
      </p:sp>
      <p:sp>
        <p:nvSpPr>
          <p:cNvPr id="132" name="Google Shape;132;p15"/>
          <p:cNvSpPr/>
          <p:nvPr/>
        </p:nvSpPr>
        <p:spPr>
          <a:xfrm>
            <a:off x="2183290" y="327328"/>
            <a:ext cx="2888296" cy="726504"/>
          </a:xfrm>
          <a:custGeom>
            <a:avLst/>
            <a:gdLst/>
            <a:ahLst/>
            <a:cxnLst/>
            <a:rect l="l" t="t" r="r" b="b"/>
            <a:pathLst>
              <a:path w="2888296" h="726504" extrusionOk="0">
                <a:moveTo>
                  <a:pt x="0" y="0"/>
                </a:moveTo>
                <a:lnTo>
                  <a:pt x="2888296" y="0"/>
                </a:lnTo>
                <a:lnTo>
                  <a:pt x="2888296" y="726504"/>
                </a:lnTo>
                <a:lnTo>
                  <a:pt x="0" y="72650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33" name="Google Shape;133;p15"/>
          <p:cNvSpPr txBox="1"/>
          <p:nvPr/>
        </p:nvSpPr>
        <p:spPr>
          <a:xfrm>
            <a:off x="1647498" y="8600610"/>
            <a:ext cx="971328" cy="269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25" b="0" i="0" u="none" strike="noStrike" cap="none">
                <a:solidFill>
                  <a:srgbClr val="171717"/>
                </a:solidFill>
                <a:latin typeface="Trebuchet MS"/>
                <a:ea typeface="Trebuchet MS"/>
                <a:cs typeface="Trebuchet MS"/>
                <a:sym typeface="Trebuchet MS"/>
              </a:rPr>
              <a:t>canva.com</a:t>
            </a:r>
            <a:endParaRPr/>
          </a:p>
        </p:txBody>
      </p:sp>
      <p:sp>
        <p:nvSpPr>
          <p:cNvPr id="134" name="Google Shape;134;p15"/>
          <p:cNvSpPr txBox="1"/>
          <p:nvPr/>
        </p:nvSpPr>
        <p:spPr>
          <a:xfrm>
            <a:off x="9420046" y="7081310"/>
            <a:ext cx="7525843" cy="1967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99" b="0" i="0" u="none" strike="noStrike" cap="none">
                <a:solidFill>
                  <a:srgbClr val="C92123"/>
                </a:solidFill>
                <a:latin typeface="Trebuchet MS"/>
                <a:ea typeface="Trebuchet MS"/>
                <a:cs typeface="Trebuchet MS"/>
                <a:sym typeface="Trebuchet MS"/>
              </a:rPr>
              <a:t>Stanisław jest konsumentem, jeśli kupi wnuczkowi komputer. Jeśli kupi komputer na firmę, którą prowadzi i od czasu do czasu pożyczy go wnukowi - nie jest konsumentem.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6"/>
          <p:cNvSpPr/>
          <p:nvPr/>
        </p:nvSpPr>
        <p:spPr>
          <a:xfrm>
            <a:off x="17264049" y="7129757"/>
            <a:ext cx="2119045" cy="2128543"/>
          </a:xfrm>
          <a:custGeom>
            <a:avLst/>
            <a:gdLst/>
            <a:ahLst/>
            <a:cxnLst/>
            <a:rect l="l" t="t" r="r" b="b"/>
            <a:pathLst>
              <a:path w="6321665" h="6350000" extrusionOk="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C9212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16"/>
          <p:cNvSpPr/>
          <p:nvPr/>
        </p:nvSpPr>
        <p:spPr>
          <a:xfrm>
            <a:off x="-97149" y="-97149"/>
            <a:ext cx="1960271" cy="1394015"/>
          </a:xfrm>
          <a:custGeom>
            <a:avLst/>
            <a:gdLst/>
            <a:ahLst/>
            <a:cxnLst/>
            <a:rect l="l" t="t" r="r" b="b"/>
            <a:pathLst>
              <a:path w="1960271" h="1394015" extrusionOk="0">
                <a:moveTo>
                  <a:pt x="0" y="0"/>
                </a:moveTo>
                <a:lnTo>
                  <a:pt x="1960271" y="0"/>
                </a:lnTo>
                <a:lnTo>
                  <a:pt x="1960271" y="1394014"/>
                </a:lnTo>
                <a:lnTo>
                  <a:pt x="0" y="139401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41" name="Google Shape;141;p16"/>
          <p:cNvSpPr txBox="1"/>
          <p:nvPr/>
        </p:nvSpPr>
        <p:spPr>
          <a:xfrm>
            <a:off x="882987" y="2173425"/>
            <a:ext cx="18008684" cy="990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500" b="0" i="0" u="none" strike="noStrike" cap="none">
                <a:solidFill>
                  <a:srgbClr val="2C2D65"/>
                </a:solidFill>
                <a:latin typeface="Arial"/>
                <a:ea typeface="Arial"/>
                <a:cs typeface="Arial"/>
                <a:sym typeface="Arial"/>
              </a:rPr>
              <a:t>POKAZY, DARMOWE GARNKI itp....</a:t>
            </a:r>
            <a:endParaRPr/>
          </a:p>
        </p:txBody>
      </p:sp>
      <p:sp>
        <p:nvSpPr>
          <p:cNvPr id="142" name="Google Shape;142;p16"/>
          <p:cNvSpPr txBox="1"/>
          <p:nvPr/>
        </p:nvSpPr>
        <p:spPr>
          <a:xfrm>
            <a:off x="6488398" y="4023780"/>
            <a:ext cx="10770902" cy="5458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25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50" b="0" i="0" u="none" strike="noStrike" cap="none">
                <a:solidFill>
                  <a:srgbClr val="171717"/>
                </a:solidFill>
                <a:latin typeface="Trebuchet MS"/>
                <a:ea typeface="Trebuchet MS"/>
                <a:cs typeface="Trebuchet MS"/>
                <a:sym typeface="Trebuchet MS"/>
              </a:rPr>
              <a:t>Starsze osoby często są zapraszane na bezpłatne badania, pokazy naczyń, materacy, sprzętu paramedycznego lub też na warsztaty kulinarne, czy proszone o zgłoszenie się po odbiór wylosowanej nagrody lub bonu. Okazuje się, że w rzeczywistości są to spotkania sprzedażowe różnych produktów i to w cenach wielokrotnie przekraczających ich rynkową wartość. Nieuczciwi sprzedawcy, wykorzystując niewiedzę starszych osób, nie informują zwykle </a:t>
            </a:r>
            <a:br>
              <a:rPr lang="en-US" sz="2750" b="0" i="0" u="none" strike="noStrike" cap="none">
                <a:solidFill>
                  <a:srgbClr val="171717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-US" sz="2750" b="0" i="0" u="none" strike="noStrike" cap="none">
                <a:solidFill>
                  <a:srgbClr val="171717"/>
                </a:solidFill>
                <a:latin typeface="Trebuchet MS"/>
                <a:ea typeface="Trebuchet MS"/>
                <a:cs typeface="Trebuchet MS"/>
                <a:sym typeface="Trebuchet MS"/>
              </a:rPr>
              <a:t>w takich sytuacjach o prawie konsumenta do odstąpienia 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425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50" b="0" i="0" u="none" strike="noStrike" cap="none">
                <a:solidFill>
                  <a:srgbClr val="171717"/>
                </a:solidFill>
                <a:latin typeface="Trebuchet MS"/>
                <a:ea typeface="Trebuchet MS"/>
                <a:cs typeface="Trebuchet MS"/>
                <a:sym typeface="Trebuchet MS"/>
              </a:rPr>
              <a:t>od zawartej umowy i nie przekazują formularza koniecznego 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425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50" b="0" i="0" u="none" strike="noStrike" cap="none">
                <a:solidFill>
                  <a:srgbClr val="171717"/>
                </a:solidFill>
                <a:latin typeface="Trebuchet MS"/>
                <a:ea typeface="Trebuchet MS"/>
                <a:cs typeface="Trebuchet MS"/>
                <a:sym typeface="Trebuchet MS"/>
              </a:rPr>
              <a:t>do zwrotu towaru.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99" b="0" i="0" u="none" strike="noStrike" cap="none">
              <a:solidFill>
                <a:srgbClr val="171717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43" name="Google Shape;143;p16"/>
          <p:cNvSpPr/>
          <p:nvPr/>
        </p:nvSpPr>
        <p:spPr>
          <a:xfrm>
            <a:off x="2183290" y="327328"/>
            <a:ext cx="2888296" cy="726504"/>
          </a:xfrm>
          <a:custGeom>
            <a:avLst/>
            <a:gdLst/>
            <a:ahLst/>
            <a:cxnLst/>
            <a:rect l="l" t="t" r="r" b="b"/>
            <a:pathLst>
              <a:path w="2888296" h="726504" extrusionOk="0">
                <a:moveTo>
                  <a:pt x="0" y="0"/>
                </a:moveTo>
                <a:lnTo>
                  <a:pt x="2888296" y="0"/>
                </a:lnTo>
                <a:lnTo>
                  <a:pt x="2888296" y="726504"/>
                </a:lnTo>
                <a:lnTo>
                  <a:pt x="0" y="72650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44" name="Google Shape;144;p16"/>
          <p:cNvSpPr txBox="1"/>
          <p:nvPr/>
        </p:nvSpPr>
        <p:spPr>
          <a:xfrm>
            <a:off x="2704073" y="9419646"/>
            <a:ext cx="923366" cy="257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2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49" b="0" i="0" u="none" strike="noStrike" cap="none">
                <a:solidFill>
                  <a:srgbClr val="171717"/>
                </a:solidFill>
                <a:latin typeface="Trebuchet MS"/>
                <a:ea typeface="Trebuchet MS"/>
                <a:cs typeface="Trebuchet MS"/>
                <a:sym typeface="Trebuchet MS"/>
              </a:rPr>
              <a:t>canva.com</a:t>
            </a:r>
            <a:endParaRPr/>
          </a:p>
        </p:txBody>
      </p:sp>
      <p:sp>
        <p:nvSpPr>
          <p:cNvPr id="145" name="Google Shape;145;p16"/>
          <p:cNvSpPr/>
          <p:nvPr/>
        </p:nvSpPr>
        <p:spPr>
          <a:xfrm>
            <a:off x="882987" y="3376135"/>
            <a:ext cx="5177576" cy="6191421"/>
          </a:xfrm>
          <a:custGeom>
            <a:avLst/>
            <a:gdLst/>
            <a:ahLst/>
            <a:cxnLst/>
            <a:rect l="l" t="t" r="r" b="b"/>
            <a:pathLst>
              <a:path w="5177576" h="6191421" extrusionOk="0">
                <a:moveTo>
                  <a:pt x="0" y="0"/>
                </a:moveTo>
                <a:lnTo>
                  <a:pt x="5177575" y="0"/>
                </a:lnTo>
                <a:lnTo>
                  <a:pt x="5177575" y="6191421"/>
                </a:lnTo>
                <a:lnTo>
                  <a:pt x="0" y="619142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7"/>
          <p:cNvSpPr/>
          <p:nvPr/>
        </p:nvSpPr>
        <p:spPr>
          <a:xfrm>
            <a:off x="-97149" y="-97149"/>
            <a:ext cx="1960271" cy="1394015"/>
          </a:xfrm>
          <a:custGeom>
            <a:avLst/>
            <a:gdLst/>
            <a:ahLst/>
            <a:cxnLst/>
            <a:rect l="l" t="t" r="r" b="b"/>
            <a:pathLst>
              <a:path w="1960271" h="1394015" extrusionOk="0">
                <a:moveTo>
                  <a:pt x="0" y="0"/>
                </a:moveTo>
                <a:lnTo>
                  <a:pt x="1960271" y="0"/>
                </a:lnTo>
                <a:lnTo>
                  <a:pt x="1960271" y="1394014"/>
                </a:lnTo>
                <a:lnTo>
                  <a:pt x="0" y="139401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51" name="Google Shape;151;p17"/>
          <p:cNvSpPr/>
          <p:nvPr/>
        </p:nvSpPr>
        <p:spPr>
          <a:xfrm>
            <a:off x="2183290" y="327328"/>
            <a:ext cx="2888296" cy="726504"/>
          </a:xfrm>
          <a:custGeom>
            <a:avLst/>
            <a:gdLst/>
            <a:ahLst/>
            <a:cxnLst/>
            <a:rect l="l" t="t" r="r" b="b"/>
            <a:pathLst>
              <a:path w="2888296" h="726504" extrusionOk="0">
                <a:moveTo>
                  <a:pt x="0" y="0"/>
                </a:moveTo>
                <a:lnTo>
                  <a:pt x="2888296" y="0"/>
                </a:lnTo>
                <a:lnTo>
                  <a:pt x="2888296" y="726504"/>
                </a:lnTo>
                <a:lnTo>
                  <a:pt x="0" y="72650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52" name="Google Shape;152;p17"/>
          <p:cNvSpPr/>
          <p:nvPr/>
        </p:nvSpPr>
        <p:spPr>
          <a:xfrm>
            <a:off x="13167451" y="0"/>
            <a:ext cx="10241097" cy="10287000"/>
          </a:xfrm>
          <a:custGeom>
            <a:avLst/>
            <a:gdLst/>
            <a:ahLst/>
            <a:cxnLst/>
            <a:rect l="l" t="t" r="r" b="b"/>
            <a:pathLst>
              <a:path w="6321665" h="6350000" extrusionOk="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2C2D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7"/>
          <p:cNvSpPr/>
          <p:nvPr/>
        </p:nvSpPr>
        <p:spPr>
          <a:xfrm flipH="1">
            <a:off x="12387178" y="2247785"/>
            <a:ext cx="5323488" cy="6394580"/>
          </a:xfrm>
          <a:custGeom>
            <a:avLst/>
            <a:gdLst/>
            <a:ahLst/>
            <a:cxnLst/>
            <a:rect l="l" t="t" r="r" b="b"/>
            <a:pathLst>
              <a:path w="5323488" h="6394580" extrusionOk="0">
                <a:moveTo>
                  <a:pt x="5323488" y="0"/>
                </a:moveTo>
                <a:lnTo>
                  <a:pt x="0" y="0"/>
                </a:lnTo>
                <a:lnTo>
                  <a:pt x="0" y="6394580"/>
                </a:lnTo>
                <a:lnTo>
                  <a:pt x="5323488" y="6394580"/>
                </a:lnTo>
                <a:lnTo>
                  <a:pt x="5323488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pic>
        <p:nvPicPr>
          <p:cNvPr id="154" name="Google Shape;154;p1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37833" y="2247785"/>
            <a:ext cx="2113872" cy="2895715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7"/>
          <p:cNvSpPr txBox="1"/>
          <p:nvPr/>
        </p:nvSpPr>
        <p:spPr>
          <a:xfrm>
            <a:off x="3054496" y="2247785"/>
            <a:ext cx="11082024" cy="2971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500" b="0" i="0" u="none" strike="noStrike" cap="none">
                <a:solidFill>
                  <a:srgbClr val="C92123"/>
                </a:solidFill>
                <a:latin typeface="Arial"/>
                <a:ea typeface="Arial"/>
                <a:cs typeface="Arial"/>
                <a:sym typeface="Arial"/>
              </a:rPr>
              <a:t>Dlaczego kupujemy na pokazach? Bo ulegamy MANIPULACJI!</a:t>
            </a:r>
            <a:endParaRPr/>
          </a:p>
        </p:txBody>
      </p:sp>
      <p:sp>
        <p:nvSpPr>
          <p:cNvPr id="156" name="Google Shape;156;p17"/>
          <p:cNvSpPr txBox="1"/>
          <p:nvPr/>
        </p:nvSpPr>
        <p:spPr>
          <a:xfrm>
            <a:off x="916355" y="5676114"/>
            <a:ext cx="12228145" cy="471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9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171717"/>
                </a:solidFill>
                <a:latin typeface="Arial"/>
                <a:ea typeface="Arial"/>
                <a:cs typeface="Arial"/>
                <a:sym typeface="Arial"/>
              </a:rPr>
              <a:t>Sprzedawcy wykorzystują różne techniki wywierania wpływu, m.in.:</a:t>
            </a:r>
            <a:endParaRPr/>
          </a:p>
        </p:txBody>
      </p:sp>
      <p:sp>
        <p:nvSpPr>
          <p:cNvPr id="157" name="Google Shape;157;p17"/>
          <p:cNvSpPr txBox="1"/>
          <p:nvPr/>
        </p:nvSpPr>
        <p:spPr>
          <a:xfrm>
            <a:off x="670557" y="6261266"/>
            <a:ext cx="11580306" cy="3504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518160" marR="0" lvl="1" indent="-259079" algn="l" rtl="0">
              <a:lnSpc>
                <a:spcPct val="167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171717"/>
                </a:solidFill>
                <a:latin typeface="Arial"/>
                <a:ea typeface="Arial"/>
                <a:cs typeface="Arial"/>
                <a:sym typeface="Arial"/>
              </a:rPr>
              <a:t> Darmowy poczęstunek zobowiązuje… </a:t>
            </a:r>
            <a:r>
              <a:rPr lang="en-US" sz="2400" b="0" i="0" u="none" strike="noStrike" cap="none">
                <a:solidFill>
                  <a:srgbClr val="C92123"/>
                </a:solidFill>
                <a:latin typeface="Arial"/>
                <a:ea typeface="Arial"/>
                <a:cs typeface="Arial"/>
                <a:sym typeface="Arial"/>
              </a:rPr>
              <a:t>czyli reguła wzajemności</a:t>
            </a:r>
            <a:endParaRPr sz="2400" b="0" i="0" u="none" strike="noStrike" cap="none">
              <a:solidFill>
                <a:srgbClr val="C9212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8160" marR="0" lvl="1" indent="-259079" algn="l" rtl="0">
              <a:lnSpc>
                <a:spcPct val="167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171717"/>
                </a:solidFill>
                <a:latin typeface="Arial"/>
                <a:ea typeface="Arial"/>
                <a:cs typeface="Arial"/>
                <a:sym typeface="Arial"/>
              </a:rPr>
              <a:t> Tylko dziś szczególna promocja... </a:t>
            </a:r>
            <a:r>
              <a:rPr lang="en-US" sz="2400" b="0" i="0" u="none" strike="noStrike" cap="none">
                <a:solidFill>
                  <a:srgbClr val="BB1F30"/>
                </a:solidFill>
                <a:latin typeface="Arial"/>
                <a:ea typeface="Arial"/>
                <a:cs typeface="Arial"/>
                <a:sym typeface="Arial"/>
              </a:rPr>
              <a:t>czyli reguła niedostępności</a:t>
            </a:r>
            <a:endParaRPr sz="2400" b="0" i="0" u="none" strike="noStrike" cap="none">
              <a:solidFill>
                <a:srgbClr val="BB1F3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8160" marR="0" lvl="1" indent="-259079" algn="l" rtl="0">
              <a:lnSpc>
                <a:spcPct val="167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171717"/>
                </a:solidFill>
                <a:latin typeface="Arial"/>
                <a:ea typeface="Arial"/>
                <a:cs typeface="Arial"/>
                <a:sym typeface="Arial"/>
              </a:rPr>
              <a:t> Czemu nie kupić, jeśli takie dobre … </a:t>
            </a:r>
            <a:r>
              <a:rPr lang="en-US" sz="2400" b="0" i="0" u="none" strike="noStrike" cap="none">
                <a:solidFill>
                  <a:srgbClr val="C92123"/>
                </a:solidFill>
                <a:latin typeface="Arial"/>
                <a:ea typeface="Arial"/>
                <a:cs typeface="Arial"/>
                <a:sym typeface="Arial"/>
              </a:rPr>
              <a:t>czyli reguła konsekwencji</a:t>
            </a:r>
            <a:endParaRPr sz="2400" b="0" i="0" u="none" strike="noStrike" cap="none">
              <a:solidFill>
                <a:srgbClr val="C9212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8160" marR="0" lvl="1" indent="-259079" algn="l" rtl="0">
              <a:lnSpc>
                <a:spcPct val="167000"/>
              </a:lnSpc>
              <a:spcBef>
                <a:spcPts val="0"/>
              </a:spcBef>
              <a:spcAft>
                <a:spcPts val="0"/>
              </a:spcAft>
              <a:buClr>
                <a:srgbClr val="C92123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C92123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r>
              <a:rPr lang="en-US" sz="2400" b="0" i="0" u="none" strike="noStrike" cap="none">
                <a:solidFill>
                  <a:srgbClr val="171717"/>
                </a:solidFill>
                <a:latin typeface="Arial"/>
                <a:ea typeface="Arial"/>
                <a:cs typeface="Arial"/>
                <a:sym typeface="Arial"/>
              </a:rPr>
              <a:t>Inni kupują, widocznie dobre… </a:t>
            </a:r>
            <a:r>
              <a:rPr lang="en-US" sz="2400" b="0" i="0" u="none" strike="noStrike" cap="none">
                <a:solidFill>
                  <a:srgbClr val="C92123"/>
                </a:solidFill>
                <a:latin typeface="Arial"/>
                <a:ea typeface="Arial"/>
                <a:cs typeface="Arial"/>
                <a:sym typeface="Arial"/>
              </a:rPr>
              <a:t>czyli reguła społecznego dowodu słuszności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8160" marR="0" lvl="1" indent="-259079" algn="l" rtl="0">
              <a:lnSpc>
                <a:spcPct val="167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171717"/>
                </a:solidFill>
                <a:latin typeface="Arial"/>
                <a:ea typeface="Arial"/>
                <a:cs typeface="Arial"/>
                <a:sym typeface="Arial"/>
              </a:rPr>
              <a:t> Dobre, bo opracowane przez instytut naukowy... </a:t>
            </a:r>
            <a:r>
              <a:rPr lang="en-US" sz="2400" b="0" i="0" u="none" strike="noStrike" cap="none">
                <a:solidFill>
                  <a:srgbClr val="C92123"/>
                </a:solidFill>
                <a:latin typeface="Arial"/>
                <a:ea typeface="Arial"/>
                <a:cs typeface="Arial"/>
                <a:sym typeface="Arial"/>
              </a:rPr>
              <a:t>czyli reguła autorytetu</a:t>
            </a:r>
            <a:endParaRPr/>
          </a:p>
          <a:p>
            <a:pPr marL="518160" marR="0" lvl="1" indent="-259079" algn="l" rtl="0">
              <a:lnSpc>
                <a:spcPct val="167000"/>
              </a:lnSpc>
              <a:spcBef>
                <a:spcPts val="0"/>
              </a:spcBef>
              <a:spcAft>
                <a:spcPts val="0"/>
              </a:spcAft>
              <a:buClr>
                <a:srgbClr val="C92123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C92123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r>
              <a:rPr lang="en-US" sz="2400" b="0" i="0" u="none" strike="noStrike" cap="none">
                <a:solidFill>
                  <a:srgbClr val="171717"/>
                </a:solidFill>
                <a:latin typeface="Arial"/>
                <a:ea typeface="Arial"/>
                <a:cs typeface="Arial"/>
                <a:sym typeface="Arial"/>
              </a:rPr>
              <a:t>Ten Pan jest taki miły… </a:t>
            </a:r>
            <a:r>
              <a:rPr lang="en-US" sz="2400" b="0" i="0" u="none" strike="noStrike" cap="none">
                <a:solidFill>
                  <a:srgbClr val="C92123"/>
                </a:solidFill>
                <a:latin typeface="Arial"/>
                <a:ea typeface="Arial"/>
                <a:cs typeface="Arial"/>
                <a:sym typeface="Arial"/>
              </a:rPr>
              <a:t>czyli reguła lubienia i sympatii</a:t>
            </a:r>
            <a:endParaRPr/>
          </a:p>
          <a:p>
            <a:pPr marL="0" marR="0" lvl="0" indent="0" algn="l" rtl="0">
              <a:lnSpc>
                <a:spcPct val="16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C9212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17"/>
          <p:cNvSpPr txBox="1"/>
          <p:nvPr/>
        </p:nvSpPr>
        <p:spPr>
          <a:xfrm>
            <a:off x="16188970" y="8604265"/>
            <a:ext cx="923366" cy="257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2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49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canva.com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8"/>
          <p:cNvSpPr/>
          <p:nvPr/>
        </p:nvSpPr>
        <p:spPr>
          <a:xfrm>
            <a:off x="17264049" y="7129757"/>
            <a:ext cx="2119045" cy="2128543"/>
          </a:xfrm>
          <a:custGeom>
            <a:avLst/>
            <a:gdLst/>
            <a:ahLst/>
            <a:cxnLst/>
            <a:rect l="l" t="t" r="r" b="b"/>
            <a:pathLst>
              <a:path w="6321665" h="6350000" extrusionOk="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C9212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8"/>
          <p:cNvSpPr/>
          <p:nvPr/>
        </p:nvSpPr>
        <p:spPr>
          <a:xfrm>
            <a:off x="-97149" y="-97149"/>
            <a:ext cx="1960271" cy="1394015"/>
          </a:xfrm>
          <a:custGeom>
            <a:avLst/>
            <a:gdLst/>
            <a:ahLst/>
            <a:cxnLst/>
            <a:rect l="l" t="t" r="r" b="b"/>
            <a:pathLst>
              <a:path w="1960271" h="1394015" extrusionOk="0">
                <a:moveTo>
                  <a:pt x="0" y="0"/>
                </a:moveTo>
                <a:lnTo>
                  <a:pt x="1960271" y="0"/>
                </a:lnTo>
                <a:lnTo>
                  <a:pt x="1960271" y="1394014"/>
                </a:lnTo>
                <a:lnTo>
                  <a:pt x="0" y="139401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65" name="Google Shape;165;p18"/>
          <p:cNvSpPr/>
          <p:nvPr/>
        </p:nvSpPr>
        <p:spPr>
          <a:xfrm>
            <a:off x="2183290" y="327328"/>
            <a:ext cx="2888296" cy="726504"/>
          </a:xfrm>
          <a:custGeom>
            <a:avLst/>
            <a:gdLst/>
            <a:ahLst/>
            <a:cxnLst/>
            <a:rect l="l" t="t" r="r" b="b"/>
            <a:pathLst>
              <a:path w="2888296" h="726504" extrusionOk="0">
                <a:moveTo>
                  <a:pt x="0" y="0"/>
                </a:moveTo>
                <a:lnTo>
                  <a:pt x="2888296" y="0"/>
                </a:lnTo>
                <a:lnTo>
                  <a:pt x="2888296" y="726504"/>
                </a:lnTo>
                <a:lnTo>
                  <a:pt x="0" y="72650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66" name="Google Shape;166;p18"/>
          <p:cNvSpPr txBox="1"/>
          <p:nvPr/>
        </p:nvSpPr>
        <p:spPr>
          <a:xfrm>
            <a:off x="7887741" y="5134107"/>
            <a:ext cx="9541217" cy="4753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50" b="0" i="0" u="none" strike="noStrike" cap="none">
                <a:solidFill>
                  <a:srgbClr val="171717"/>
                </a:solidFill>
                <a:latin typeface="Trebuchet MS"/>
                <a:ea typeface="Trebuchet MS"/>
                <a:cs typeface="Trebuchet MS"/>
                <a:sym typeface="Trebuchet MS"/>
              </a:rPr>
              <a:t>często później okazuje się, że:</a:t>
            </a:r>
            <a:endParaRPr/>
          </a:p>
          <a:p>
            <a:pPr marL="603885" marR="0" lvl="1" indent="-30226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2750"/>
              <a:buFont typeface="Arial"/>
              <a:buChar char="•"/>
            </a:pPr>
            <a:r>
              <a:rPr lang="en-US" sz="2750" b="0" i="0" u="none" strike="noStrike" cap="none">
                <a:solidFill>
                  <a:srgbClr val="171717"/>
                </a:solidFill>
                <a:latin typeface="Trebuchet MS"/>
                <a:ea typeface="Trebuchet MS"/>
                <a:cs typeface="Trebuchet MS"/>
                <a:sym typeface="Trebuchet MS"/>
              </a:rPr>
              <a:t>produkt jest niepotrzebny,</a:t>
            </a:r>
            <a:endParaRPr/>
          </a:p>
          <a:p>
            <a:pPr marL="603885" marR="0" lvl="1" indent="-30226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2750"/>
              <a:buFont typeface="Arial"/>
              <a:buChar char="•"/>
            </a:pPr>
            <a:r>
              <a:rPr lang="en-US" sz="2750" b="0" i="0" u="none" strike="noStrike" cap="none">
                <a:solidFill>
                  <a:srgbClr val="171717"/>
                </a:solidFill>
                <a:latin typeface="Trebuchet MS"/>
                <a:ea typeface="Trebuchet MS"/>
                <a:cs typeface="Trebuchet MS"/>
                <a:sym typeface="Trebuchet MS"/>
              </a:rPr>
              <a:t>cena była stanowczo za wysoka (ta sama rzecz w innym sklepie jest dużo tańsza, a po przeliczeniu kosztów kredytu może okazać się, że tak naprawdę na jej zakup nas nie stać),</a:t>
            </a:r>
            <a:endParaRPr/>
          </a:p>
          <a:p>
            <a:pPr marL="603885" marR="0" lvl="1" indent="-30226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2750"/>
              <a:buFont typeface="Arial"/>
              <a:buChar char="•"/>
            </a:pPr>
            <a:r>
              <a:rPr lang="en-US" sz="2750" b="0" i="0" u="none" strike="noStrike" cap="none">
                <a:solidFill>
                  <a:srgbClr val="171717"/>
                </a:solidFill>
                <a:latin typeface="Trebuchet MS"/>
                <a:ea typeface="Trebuchet MS"/>
                <a:cs typeface="Trebuchet MS"/>
                <a:sym typeface="Trebuchet MS"/>
              </a:rPr>
              <a:t>decyzja o zakupie była nieprzemyślana.</a:t>
            </a:r>
            <a:endParaRPr/>
          </a:p>
          <a:p>
            <a:pPr marL="0" marR="0" lvl="0" indent="0" algn="l" rtl="0">
              <a:lnSpc>
                <a:spcPct val="167023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99" b="0" i="0" u="none" strike="noStrike" cap="none">
              <a:solidFill>
                <a:srgbClr val="171717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67" name="Google Shape;167;p18"/>
          <p:cNvSpPr txBox="1"/>
          <p:nvPr/>
        </p:nvSpPr>
        <p:spPr>
          <a:xfrm>
            <a:off x="7887741" y="1850669"/>
            <a:ext cx="10137295" cy="2971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500" b="0" i="0" u="none" strike="noStrike" cap="none">
                <a:solidFill>
                  <a:srgbClr val="2C2D65"/>
                </a:solidFill>
                <a:latin typeface="Arial"/>
                <a:ea typeface="Arial"/>
                <a:cs typeface="Arial"/>
                <a:sym typeface="Arial"/>
              </a:rPr>
              <a:t>Za sprawą tych sztuczek, dajemy się nakłonić do zakupu i...</a:t>
            </a:r>
            <a:endParaRPr/>
          </a:p>
        </p:txBody>
      </p:sp>
      <p:sp>
        <p:nvSpPr>
          <p:cNvPr id="168" name="Google Shape;168;p18"/>
          <p:cNvSpPr/>
          <p:nvPr/>
        </p:nvSpPr>
        <p:spPr>
          <a:xfrm>
            <a:off x="-2937259" y="4454363"/>
            <a:ext cx="10241097" cy="10287000"/>
          </a:xfrm>
          <a:custGeom>
            <a:avLst/>
            <a:gdLst/>
            <a:ahLst/>
            <a:cxnLst/>
            <a:rect l="l" t="t" r="r" b="b"/>
            <a:pathLst>
              <a:path w="6321665" h="6350000" extrusionOk="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2C2D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18"/>
          <p:cNvSpPr/>
          <p:nvPr/>
        </p:nvSpPr>
        <p:spPr>
          <a:xfrm>
            <a:off x="506671" y="2589141"/>
            <a:ext cx="5377516" cy="8103107"/>
          </a:xfrm>
          <a:custGeom>
            <a:avLst/>
            <a:gdLst/>
            <a:ahLst/>
            <a:cxnLst/>
            <a:rect l="l" t="t" r="r" b="b"/>
            <a:pathLst>
              <a:path w="5377516" h="8103107" extrusionOk="0">
                <a:moveTo>
                  <a:pt x="0" y="0"/>
                </a:moveTo>
                <a:lnTo>
                  <a:pt x="5377516" y="0"/>
                </a:lnTo>
                <a:lnTo>
                  <a:pt x="5377516" y="8103106"/>
                </a:lnTo>
                <a:lnTo>
                  <a:pt x="0" y="810310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70" name="Google Shape;170;p18"/>
          <p:cNvSpPr txBox="1"/>
          <p:nvPr/>
        </p:nvSpPr>
        <p:spPr>
          <a:xfrm>
            <a:off x="3814313" y="9823529"/>
            <a:ext cx="923366" cy="257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2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49" b="0" i="0" u="none" strike="noStrike" cap="none">
                <a:solidFill>
                  <a:srgbClr val="171717"/>
                </a:solidFill>
                <a:latin typeface="Trebuchet MS"/>
                <a:ea typeface="Trebuchet MS"/>
                <a:cs typeface="Trebuchet MS"/>
                <a:sym typeface="Trebuchet MS"/>
              </a:rPr>
              <a:t>canva.com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9"/>
          <p:cNvSpPr/>
          <p:nvPr/>
        </p:nvSpPr>
        <p:spPr>
          <a:xfrm>
            <a:off x="17264049" y="7129757"/>
            <a:ext cx="2119045" cy="2128543"/>
          </a:xfrm>
          <a:custGeom>
            <a:avLst/>
            <a:gdLst/>
            <a:ahLst/>
            <a:cxnLst/>
            <a:rect l="l" t="t" r="r" b="b"/>
            <a:pathLst>
              <a:path w="6321665" h="6350000" extrusionOk="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C9212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9"/>
          <p:cNvSpPr/>
          <p:nvPr/>
        </p:nvSpPr>
        <p:spPr>
          <a:xfrm>
            <a:off x="-97149" y="-97149"/>
            <a:ext cx="1960271" cy="1394015"/>
          </a:xfrm>
          <a:custGeom>
            <a:avLst/>
            <a:gdLst/>
            <a:ahLst/>
            <a:cxnLst/>
            <a:rect l="l" t="t" r="r" b="b"/>
            <a:pathLst>
              <a:path w="1960271" h="1394015" extrusionOk="0">
                <a:moveTo>
                  <a:pt x="0" y="0"/>
                </a:moveTo>
                <a:lnTo>
                  <a:pt x="1960271" y="0"/>
                </a:lnTo>
                <a:lnTo>
                  <a:pt x="1960271" y="1394014"/>
                </a:lnTo>
                <a:lnTo>
                  <a:pt x="0" y="139401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77" name="Google Shape;177;p19"/>
          <p:cNvSpPr/>
          <p:nvPr/>
        </p:nvSpPr>
        <p:spPr>
          <a:xfrm>
            <a:off x="2183290" y="327328"/>
            <a:ext cx="2888296" cy="726504"/>
          </a:xfrm>
          <a:custGeom>
            <a:avLst/>
            <a:gdLst/>
            <a:ahLst/>
            <a:cxnLst/>
            <a:rect l="l" t="t" r="r" b="b"/>
            <a:pathLst>
              <a:path w="2888296" h="726504" extrusionOk="0">
                <a:moveTo>
                  <a:pt x="0" y="0"/>
                </a:moveTo>
                <a:lnTo>
                  <a:pt x="2888296" y="0"/>
                </a:lnTo>
                <a:lnTo>
                  <a:pt x="2888296" y="726504"/>
                </a:lnTo>
                <a:lnTo>
                  <a:pt x="0" y="72650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78" name="Google Shape;178;p19"/>
          <p:cNvSpPr txBox="1"/>
          <p:nvPr/>
        </p:nvSpPr>
        <p:spPr>
          <a:xfrm>
            <a:off x="7138386" y="3365931"/>
            <a:ext cx="10290572" cy="5959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603885" marR="0" lvl="1" indent="-30226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C92123"/>
              </a:buClr>
              <a:buSzPts val="2750"/>
              <a:buFont typeface="Arial"/>
              <a:buChar char="•"/>
            </a:pPr>
            <a:r>
              <a:rPr lang="en-US" sz="2750" b="0" i="0" u="none" strike="noStrike" cap="none">
                <a:solidFill>
                  <a:srgbClr val="C92123"/>
                </a:solidFill>
                <a:latin typeface="Arial"/>
                <a:ea typeface="Arial"/>
                <a:cs typeface="Arial"/>
                <a:sym typeface="Arial"/>
              </a:rPr>
              <a:t>Podejmuj ostateczną decyzję po sprawdzeniu towaru </a:t>
            </a:r>
            <a:br>
              <a:rPr lang="en-US" sz="2750" b="0" i="0" u="none" strike="noStrike" cap="none">
                <a:solidFill>
                  <a:srgbClr val="C92123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750" b="0" i="0" u="none" strike="noStrike" cap="none">
                <a:solidFill>
                  <a:srgbClr val="C92123"/>
                </a:solidFill>
                <a:latin typeface="Arial"/>
                <a:ea typeface="Arial"/>
                <a:cs typeface="Arial"/>
                <a:sym typeface="Arial"/>
              </a:rPr>
              <a:t>i porównaniu cen</a:t>
            </a:r>
            <a:r>
              <a:rPr lang="en-US" sz="2750" b="0" i="0" u="none" strike="noStrike" cap="none">
                <a:solidFill>
                  <a:srgbClr val="171717"/>
                </a:solidFill>
                <a:latin typeface="Trebuchet MS"/>
                <a:ea typeface="Trebuchet MS"/>
                <a:cs typeface="Trebuchet MS"/>
                <a:sym typeface="Trebuchet MS"/>
              </a:rPr>
              <a:t>, np. w internecie lub w sklepie. Jeżeli towar jest dostępny dziś, będzie dostępny także jutro. Zawsze możesz poprosić o wizytówkę sprzedawcy, żeby móc zamówić towar, jeśli sprawę przemyślisz i się zdecydujesz,</a:t>
            </a:r>
            <a:endParaRPr sz="27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03885" marR="0" lvl="1" indent="-30226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C92123"/>
              </a:buClr>
              <a:buSzPts val="2750"/>
              <a:buFont typeface="Arial"/>
              <a:buChar char="•"/>
            </a:pPr>
            <a:r>
              <a:rPr lang="en-US" sz="2750" b="0" i="0" u="none" strike="noStrike" cap="none">
                <a:solidFill>
                  <a:srgbClr val="C92123"/>
                </a:solidFill>
                <a:latin typeface="Arial"/>
                <a:ea typeface="Arial"/>
                <a:cs typeface="Arial"/>
                <a:sym typeface="Arial"/>
              </a:rPr>
              <a:t>Ustal czy cel spotkania (np. wykładu, prezentacji, badania) obejmuje też sprzedaż towarów lub usług</a:t>
            </a:r>
            <a:r>
              <a:rPr lang="en-US" sz="2750" b="0" i="0" u="none" strike="noStrike" cap="none">
                <a:solidFill>
                  <a:srgbClr val="171717"/>
                </a:solidFill>
                <a:latin typeface="Trebuchet MS"/>
                <a:ea typeface="Trebuchet MS"/>
                <a:cs typeface="Trebuchet MS"/>
                <a:sym typeface="Trebuchet MS"/>
              </a:rPr>
              <a:t>. Można o to zapytać osobę telefonującą z zaproszeniem, albo skontaktować się z instytucją kierującą zaproszenie pisemne.</a:t>
            </a:r>
            <a:endParaRPr/>
          </a:p>
          <a:p>
            <a:pPr marL="0" marR="0" lvl="0" indent="0" algn="l" rtl="0">
              <a:lnSpc>
                <a:spcPct val="167023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99" b="0" i="0" u="none" strike="noStrike" cap="none">
              <a:solidFill>
                <a:srgbClr val="171717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79" name="Google Shape;179;p19"/>
          <p:cNvSpPr txBox="1"/>
          <p:nvPr/>
        </p:nvSpPr>
        <p:spPr>
          <a:xfrm>
            <a:off x="882987" y="1898044"/>
            <a:ext cx="12044744" cy="990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500" b="0" i="0" u="none" strike="noStrike" cap="none">
                <a:solidFill>
                  <a:srgbClr val="2C2D65"/>
                </a:solidFill>
                <a:latin typeface="Arial"/>
                <a:ea typeface="Arial"/>
                <a:cs typeface="Arial"/>
                <a:sym typeface="Arial"/>
              </a:rPr>
              <a:t>Jak nie dać się zmanipulować?</a:t>
            </a:r>
            <a:endParaRPr/>
          </a:p>
        </p:txBody>
      </p:sp>
      <p:sp>
        <p:nvSpPr>
          <p:cNvPr id="180" name="Google Shape;180;p19"/>
          <p:cNvSpPr/>
          <p:nvPr/>
        </p:nvSpPr>
        <p:spPr>
          <a:xfrm>
            <a:off x="882987" y="3489756"/>
            <a:ext cx="6148641" cy="5768544"/>
          </a:xfrm>
          <a:custGeom>
            <a:avLst/>
            <a:gdLst/>
            <a:ahLst/>
            <a:cxnLst/>
            <a:rect l="l" t="t" r="r" b="b"/>
            <a:pathLst>
              <a:path w="6148641" h="5768544" extrusionOk="0">
                <a:moveTo>
                  <a:pt x="0" y="0"/>
                </a:moveTo>
                <a:lnTo>
                  <a:pt x="6148641" y="0"/>
                </a:lnTo>
                <a:lnTo>
                  <a:pt x="6148641" y="5768544"/>
                </a:lnTo>
                <a:lnTo>
                  <a:pt x="0" y="576854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81" name="Google Shape;181;p19"/>
          <p:cNvSpPr txBox="1"/>
          <p:nvPr/>
        </p:nvSpPr>
        <p:spPr>
          <a:xfrm>
            <a:off x="882987" y="9000581"/>
            <a:ext cx="923366" cy="257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2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49" b="0" i="0" u="none" strike="noStrike" cap="none">
                <a:solidFill>
                  <a:srgbClr val="171717"/>
                </a:solidFill>
                <a:latin typeface="Trebuchet MS"/>
                <a:ea typeface="Trebuchet MS"/>
                <a:cs typeface="Trebuchet MS"/>
                <a:sym typeface="Trebuchet MS"/>
              </a:rPr>
              <a:t>canva.com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0"/>
          <p:cNvSpPr/>
          <p:nvPr/>
        </p:nvSpPr>
        <p:spPr>
          <a:xfrm>
            <a:off x="-97149" y="-97149"/>
            <a:ext cx="1960271" cy="1394015"/>
          </a:xfrm>
          <a:custGeom>
            <a:avLst/>
            <a:gdLst/>
            <a:ahLst/>
            <a:cxnLst/>
            <a:rect l="l" t="t" r="r" b="b"/>
            <a:pathLst>
              <a:path w="1960271" h="1394015" extrusionOk="0">
                <a:moveTo>
                  <a:pt x="0" y="0"/>
                </a:moveTo>
                <a:lnTo>
                  <a:pt x="1960271" y="0"/>
                </a:lnTo>
                <a:lnTo>
                  <a:pt x="1960271" y="1394014"/>
                </a:lnTo>
                <a:lnTo>
                  <a:pt x="0" y="139401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87" name="Google Shape;187;p20"/>
          <p:cNvSpPr/>
          <p:nvPr/>
        </p:nvSpPr>
        <p:spPr>
          <a:xfrm>
            <a:off x="2183290" y="327328"/>
            <a:ext cx="2888296" cy="726504"/>
          </a:xfrm>
          <a:custGeom>
            <a:avLst/>
            <a:gdLst/>
            <a:ahLst/>
            <a:cxnLst/>
            <a:rect l="l" t="t" r="r" b="b"/>
            <a:pathLst>
              <a:path w="2888296" h="726504" extrusionOk="0">
                <a:moveTo>
                  <a:pt x="0" y="0"/>
                </a:moveTo>
                <a:lnTo>
                  <a:pt x="2888296" y="0"/>
                </a:lnTo>
                <a:lnTo>
                  <a:pt x="2888296" y="726504"/>
                </a:lnTo>
                <a:lnTo>
                  <a:pt x="0" y="72650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88" name="Google Shape;188;p20"/>
          <p:cNvSpPr txBox="1"/>
          <p:nvPr/>
        </p:nvSpPr>
        <p:spPr>
          <a:xfrm>
            <a:off x="598561" y="3661190"/>
            <a:ext cx="10290572" cy="5861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604519" marR="0" lvl="1" indent="-302260" algn="l" rtl="0">
              <a:lnSpc>
                <a:spcPct val="167023"/>
              </a:lnSpc>
              <a:spcBef>
                <a:spcPts val="0"/>
              </a:spcBef>
              <a:spcAft>
                <a:spcPts val="0"/>
              </a:spcAft>
              <a:buClr>
                <a:srgbClr val="C92123"/>
              </a:buClr>
              <a:buSzPts val="2799"/>
              <a:buFont typeface="Arial"/>
              <a:buChar char="•"/>
            </a:pPr>
            <a:r>
              <a:rPr lang="en-US" sz="2799" b="0" i="0" u="none" strike="noStrike" cap="none">
                <a:solidFill>
                  <a:srgbClr val="C92123"/>
                </a:solidFill>
                <a:latin typeface="Arial"/>
                <a:ea typeface="Arial"/>
                <a:cs typeface="Arial"/>
                <a:sym typeface="Arial"/>
              </a:rPr>
              <a:t>Uważaj na „darmowe” prezenty </a:t>
            </a:r>
            <a:r>
              <a:rPr lang="en-US" sz="2799" b="0" i="0" u="none" strike="noStrike" cap="none">
                <a:solidFill>
                  <a:srgbClr val="171717"/>
                </a:solidFill>
                <a:latin typeface="Trebuchet MS"/>
                <a:ea typeface="Trebuchet MS"/>
                <a:cs typeface="Trebuchet MS"/>
                <a:sym typeface="Trebuchet MS"/>
              </a:rPr>
              <a:t>– np. darmowa wycieczka może być połączona z kilkugodzinną sprzedażą kosztownych produktów, a prezent najczęściej jest pretekstem do spowodowania u Ciebie chęci zakupu innej rzeczy.</a:t>
            </a:r>
            <a:endParaRPr/>
          </a:p>
          <a:p>
            <a:pPr marL="604519" marR="0" lvl="1" indent="-302260" algn="l" rtl="0">
              <a:lnSpc>
                <a:spcPct val="167023"/>
              </a:lnSpc>
              <a:spcBef>
                <a:spcPts val="0"/>
              </a:spcBef>
              <a:spcAft>
                <a:spcPts val="0"/>
              </a:spcAft>
              <a:buClr>
                <a:srgbClr val="C92123"/>
              </a:buClr>
              <a:buSzPts val="2799"/>
              <a:buFont typeface="Arial"/>
              <a:buChar char="•"/>
            </a:pPr>
            <a:r>
              <a:rPr lang="en-US" sz="2799" b="0" i="0" u="none" strike="noStrike" cap="none">
                <a:solidFill>
                  <a:srgbClr val="C92123"/>
                </a:solidFill>
                <a:latin typeface="Arial"/>
                <a:ea typeface="Arial"/>
                <a:cs typeface="Arial"/>
                <a:sym typeface="Arial"/>
              </a:rPr>
              <a:t>Nie podejmuj decyzji pod wpływem impulsu. </a:t>
            </a:r>
            <a:r>
              <a:rPr lang="en-US" sz="2799" b="0" i="0" u="none" strike="noStrike" cap="none">
                <a:solidFill>
                  <a:srgbClr val="171717"/>
                </a:solidFill>
                <a:latin typeface="Trebuchet MS"/>
                <a:ea typeface="Trebuchet MS"/>
                <a:cs typeface="Trebuchet MS"/>
                <a:sym typeface="Trebuchet MS"/>
              </a:rPr>
              <a:t>Daj sobie więcej czasu na zastanowienie i skonsultuj się z rodziną lub kimś bliskim. Presja czasu to zwykle zły doradca.</a:t>
            </a:r>
            <a:endParaRPr/>
          </a:p>
          <a:p>
            <a:pPr marL="604519" marR="0" lvl="1" indent="-302260" algn="l" rtl="0">
              <a:lnSpc>
                <a:spcPct val="167023"/>
              </a:lnSpc>
              <a:spcBef>
                <a:spcPts val="0"/>
              </a:spcBef>
              <a:spcAft>
                <a:spcPts val="0"/>
              </a:spcAft>
              <a:buClr>
                <a:srgbClr val="C92123"/>
              </a:buClr>
              <a:buSzPts val="2799"/>
              <a:buFont typeface="Arial"/>
              <a:buChar char="•"/>
            </a:pPr>
            <a:r>
              <a:rPr lang="en-US" sz="2799" b="0" i="0" u="none" strike="noStrike" cap="none">
                <a:solidFill>
                  <a:srgbClr val="C92123"/>
                </a:solidFill>
                <a:latin typeface="Arial"/>
                <a:ea typeface="Arial"/>
                <a:cs typeface="Arial"/>
                <a:sym typeface="Arial"/>
              </a:rPr>
              <a:t>Nie zaciągaj kredytu, jeśli nie stać Cię na prezentowany towar. To może być początek problemów finansowych.</a:t>
            </a:r>
            <a:endParaRPr/>
          </a:p>
          <a:p>
            <a:pPr marL="0" marR="0" lvl="0" indent="0" algn="l" rtl="0">
              <a:lnSpc>
                <a:spcPct val="167023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99" b="0" i="0" u="none" strike="noStrike" cap="none">
              <a:solidFill>
                <a:srgbClr val="C9212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20"/>
          <p:cNvSpPr txBox="1"/>
          <p:nvPr/>
        </p:nvSpPr>
        <p:spPr>
          <a:xfrm>
            <a:off x="882987" y="2443029"/>
            <a:ext cx="12044744" cy="990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500" b="0" i="0" u="none" strike="noStrike" cap="none">
                <a:solidFill>
                  <a:srgbClr val="2C2D65"/>
                </a:solidFill>
                <a:latin typeface="Arial"/>
                <a:ea typeface="Arial"/>
                <a:cs typeface="Arial"/>
                <a:sym typeface="Arial"/>
              </a:rPr>
              <a:t>Jak nie dać się zmanipulować?</a:t>
            </a:r>
            <a:endParaRPr/>
          </a:p>
        </p:txBody>
      </p:sp>
      <p:sp>
        <p:nvSpPr>
          <p:cNvPr id="190" name="Google Shape;190;p20"/>
          <p:cNvSpPr/>
          <p:nvPr/>
        </p:nvSpPr>
        <p:spPr>
          <a:xfrm>
            <a:off x="13167451" y="327328"/>
            <a:ext cx="10241097" cy="10287000"/>
          </a:xfrm>
          <a:custGeom>
            <a:avLst/>
            <a:gdLst/>
            <a:ahLst/>
            <a:cxnLst/>
            <a:rect l="l" t="t" r="r" b="b"/>
            <a:pathLst>
              <a:path w="6321665" h="6350000" extrusionOk="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2C2D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20"/>
          <p:cNvSpPr/>
          <p:nvPr/>
        </p:nvSpPr>
        <p:spPr>
          <a:xfrm>
            <a:off x="12661405" y="1644027"/>
            <a:ext cx="3814088" cy="8499361"/>
          </a:xfrm>
          <a:custGeom>
            <a:avLst/>
            <a:gdLst/>
            <a:ahLst/>
            <a:cxnLst/>
            <a:rect l="l" t="t" r="r" b="b"/>
            <a:pathLst>
              <a:path w="3814088" h="8499361" extrusionOk="0">
                <a:moveTo>
                  <a:pt x="0" y="0"/>
                </a:moveTo>
                <a:lnTo>
                  <a:pt x="3814088" y="0"/>
                </a:lnTo>
                <a:lnTo>
                  <a:pt x="3814088" y="8499361"/>
                </a:lnTo>
                <a:lnTo>
                  <a:pt x="0" y="849936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92" name="Google Shape;192;p20"/>
          <p:cNvSpPr txBox="1"/>
          <p:nvPr/>
        </p:nvSpPr>
        <p:spPr>
          <a:xfrm>
            <a:off x="14237779" y="9778590"/>
            <a:ext cx="923366" cy="257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2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49" b="0" i="0" u="none" strike="noStrike" cap="none">
                <a:solidFill>
                  <a:srgbClr val="171717"/>
                </a:solidFill>
                <a:latin typeface="Trebuchet MS"/>
                <a:ea typeface="Trebuchet MS"/>
                <a:cs typeface="Trebuchet MS"/>
                <a:sym typeface="Trebuchet MS"/>
              </a:rPr>
              <a:t>canva.com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1"/>
          <p:cNvSpPr/>
          <p:nvPr/>
        </p:nvSpPr>
        <p:spPr>
          <a:xfrm>
            <a:off x="17264049" y="7416410"/>
            <a:ext cx="2119045" cy="2128543"/>
          </a:xfrm>
          <a:custGeom>
            <a:avLst/>
            <a:gdLst/>
            <a:ahLst/>
            <a:cxnLst/>
            <a:rect l="l" t="t" r="r" b="b"/>
            <a:pathLst>
              <a:path w="6321665" h="6350000" extrusionOk="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C9212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21"/>
          <p:cNvSpPr/>
          <p:nvPr/>
        </p:nvSpPr>
        <p:spPr>
          <a:xfrm>
            <a:off x="-97149" y="-97149"/>
            <a:ext cx="1960271" cy="1394015"/>
          </a:xfrm>
          <a:custGeom>
            <a:avLst/>
            <a:gdLst/>
            <a:ahLst/>
            <a:cxnLst/>
            <a:rect l="l" t="t" r="r" b="b"/>
            <a:pathLst>
              <a:path w="1960271" h="1394015" extrusionOk="0">
                <a:moveTo>
                  <a:pt x="0" y="0"/>
                </a:moveTo>
                <a:lnTo>
                  <a:pt x="1960271" y="0"/>
                </a:lnTo>
                <a:lnTo>
                  <a:pt x="1960271" y="1394014"/>
                </a:lnTo>
                <a:lnTo>
                  <a:pt x="0" y="139401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99" name="Google Shape;199;p21"/>
          <p:cNvSpPr/>
          <p:nvPr/>
        </p:nvSpPr>
        <p:spPr>
          <a:xfrm>
            <a:off x="2183290" y="327328"/>
            <a:ext cx="2888296" cy="726504"/>
          </a:xfrm>
          <a:custGeom>
            <a:avLst/>
            <a:gdLst/>
            <a:ahLst/>
            <a:cxnLst/>
            <a:rect l="l" t="t" r="r" b="b"/>
            <a:pathLst>
              <a:path w="2888296" h="726504" extrusionOk="0">
                <a:moveTo>
                  <a:pt x="0" y="0"/>
                </a:moveTo>
                <a:lnTo>
                  <a:pt x="2888296" y="0"/>
                </a:lnTo>
                <a:lnTo>
                  <a:pt x="2888296" y="726504"/>
                </a:lnTo>
                <a:lnTo>
                  <a:pt x="0" y="72650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00" name="Google Shape;200;p21"/>
          <p:cNvSpPr/>
          <p:nvPr/>
        </p:nvSpPr>
        <p:spPr>
          <a:xfrm>
            <a:off x="-2937259" y="6610942"/>
            <a:ext cx="10241097" cy="10287000"/>
          </a:xfrm>
          <a:custGeom>
            <a:avLst/>
            <a:gdLst/>
            <a:ahLst/>
            <a:cxnLst/>
            <a:rect l="l" t="t" r="r" b="b"/>
            <a:pathLst>
              <a:path w="6321665" h="6350000" extrusionOk="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C9212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21"/>
          <p:cNvSpPr/>
          <p:nvPr/>
        </p:nvSpPr>
        <p:spPr>
          <a:xfrm>
            <a:off x="733075" y="2604907"/>
            <a:ext cx="5397005" cy="6693959"/>
          </a:xfrm>
          <a:custGeom>
            <a:avLst/>
            <a:gdLst/>
            <a:ahLst/>
            <a:cxnLst/>
            <a:rect l="l" t="t" r="r" b="b"/>
            <a:pathLst>
              <a:path w="5397005" h="6693959" extrusionOk="0">
                <a:moveTo>
                  <a:pt x="0" y="0"/>
                </a:moveTo>
                <a:lnTo>
                  <a:pt x="5397004" y="0"/>
                </a:lnTo>
                <a:lnTo>
                  <a:pt x="5397004" y="6693960"/>
                </a:lnTo>
                <a:lnTo>
                  <a:pt x="0" y="66939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02" name="Google Shape;202;p21"/>
          <p:cNvSpPr txBox="1"/>
          <p:nvPr/>
        </p:nvSpPr>
        <p:spPr>
          <a:xfrm>
            <a:off x="6788970" y="2473766"/>
            <a:ext cx="10906781" cy="990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500" b="0" i="0" u="none" strike="noStrike" cap="none">
                <a:solidFill>
                  <a:srgbClr val="2C2D65"/>
                </a:solidFill>
                <a:latin typeface="Arial"/>
                <a:ea typeface="Arial"/>
                <a:cs typeface="Arial"/>
                <a:sym typeface="Arial"/>
              </a:rPr>
              <a:t>Umowa na odległość</a:t>
            </a:r>
            <a:endParaRPr/>
          </a:p>
        </p:txBody>
      </p:sp>
      <p:sp>
        <p:nvSpPr>
          <p:cNvPr id="203" name="Google Shape;203;p21"/>
          <p:cNvSpPr txBox="1"/>
          <p:nvPr/>
        </p:nvSpPr>
        <p:spPr>
          <a:xfrm>
            <a:off x="6788970" y="3488082"/>
            <a:ext cx="10799222" cy="5486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7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99" b="0" i="0" u="none" strike="noStrike" cap="none">
                <a:solidFill>
                  <a:srgbClr val="171717"/>
                </a:solidFill>
                <a:latin typeface="Trebuchet MS"/>
                <a:ea typeface="Trebuchet MS"/>
                <a:cs typeface="Trebuchet MS"/>
                <a:sym typeface="Trebuchet MS"/>
              </a:rPr>
              <a:t>Umową zawartą na odległość jest zawarcie umowy z konsumentem bez jednoczesnej obecności obu stron. W tym celu mogą być wykorzystane różne środki porozumiewania się na odległość, </a:t>
            </a:r>
            <a:endParaRPr/>
          </a:p>
          <a:p>
            <a:pPr marL="0" marR="0" lvl="0" indent="0" algn="l" rtl="0">
              <a:lnSpc>
                <a:spcPct val="157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99" b="0" i="0" u="none" strike="noStrike" cap="none">
                <a:solidFill>
                  <a:srgbClr val="171717"/>
                </a:solidFill>
                <a:latin typeface="Trebuchet MS"/>
                <a:ea typeface="Trebuchet MS"/>
                <a:cs typeface="Trebuchet MS"/>
                <a:sym typeface="Trebuchet MS"/>
              </a:rPr>
              <a:t>np. telefon lub mail.</a:t>
            </a:r>
            <a:endParaRPr/>
          </a:p>
          <a:p>
            <a:pPr marL="0" marR="0" lvl="0" indent="0" algn="l" rtl="0">
              <a:lnSpc>
                <a:spcPct val="157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99" b="0" i="0" u="none" strike="noStrike" cap="none">
                <a:solidFill>
                  <a:srgbClr val="171717"/>
                </a:solidFill>
                <a:latin typeface="Trebuchet MS"/>
                <a:ea typeface="Trebuchet MS"/>
                <a:cs typeface="Trebuchet MS"/>
                <a:sym typeface="Trebuchet MS"/>
              </a:rPr>
              <a:t>Pamiętać należy o tym, że stroną sprzedającą może być tylko przedsiębiorca.</a:t>
            </a:r>
            <a:endParaRPr/>
          </a:p>
          <a:p>
            <a:pPr marL="0" marR="0" lvl="0" indent="0" algn="l" rtl="0">
              <a:lnSpc>
                <a:spcPct val="157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99" b="0" i="0" u="none" strike="noStrike" cap="none">
                <a:solidFill>
                  <a:srgbClr val="171717"/>
                </a:solidFill>
                <a:latin typeface="Trebuchet MS"/>
                <a:ea typeface="Trebuchet MS"/>
                <a:cs typeface="Trebuchet MS"/>
                <a:sym typeface="Trebuchet MS"/>
              </a:rPr>
              <a:t>      Aby doszło do zawarcia umowy konsument musi wyrazić na to    zgodę.</a:t>
            </a:r>
            <a:endParaRPr/>
          </a:p>
          <a:p>
            <a:pPr marL="0" marR="0" lvl="0" indent="0" algn="l" rtl="0">
              <a:lnSpc>
                <a:spcPct val="157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99" b="0" i="0" u="none" strike="noStrike" cap="none">
                <a:solidFill>
                  <a:srgbClr val="171717"/>
                </a:solidFill>
                <a:latin typeface="Trebuchet MS"/>
                <a:ea typeface="Trebuchet MS"/>
                <a:cs typeface="Trebuchet MS"/>
                <a:sym typeface="Trebuchet MS"/>
              </a:rPr>
              <a:t>      Nie wystarczy zatem samo wysłanie formularza zamówienia.</a:t>
            </a:r>
            <a:endParaRPr/>
          </a:p>
          <a:p>
            <a:pPr marL="0" marR="0" lvl="0" indent="0" algn="l" rtl="0">
              <a:lnSpc>
                <a:spcPct val="157056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99" b="0" i="0" u="none" strike="noStrike" cap="none">
              <a:solidFill>
                <a:srgbClr val="171717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04" name="Google Shape;204;p2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788970" y="6868599"/>
            <a:ext cx="390867" cy="535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788970" y="7945247"/>
            <a:ext cx="390867" cy="535435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21"/>
          <p:cNvSpPr txBox="1"/>
          <p:nvPr/>
        </p:nvSpPr>
        <p:spPr>
          <a:xfrm>
            <a:off x="2389430" y="8827689"/>
            <a:ext cx="923366" cy="257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2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49" b="0" i="0" u="none" strike="noStrike" cap="none">
                <a:solidFill>
                  <a:srgbClr val="171717"/>
                </a:solidFill>
                <a:latin typeface="Trebuchet MS"/>
                <a:ea typeface="Trebuchet MS"/>
                <a:cs typeface="Trebuchet MS"/>
                <a:sym typeface="Trebuchet MS"/>
              </a:rPr>
              <a:t>canva.com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653</Words>
  <Application>Microsoft Office PowerPoint</Application>
  <PresentationFormat>Niestandardowy</PresentationFormat>
  <Paragraphs>108</Paragraphs>
  <Slides>17</Slides>
  <Notes>17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22" baseType="lpstr">
      <vt:lpstr>DM Sans</vt:lpstr>
      <vt:lpstr>Trebuchet MS</vt:lpstr>
      <vt:lpstr>Arial</vt:lpstr>
      <vt:lpstr>Calibri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Dobrut Wioletta</dc:creator>
  <cp:lastModifiedBy>Dobrut Wioletta</cp:lastModifiedBy>
  <cp:revision>1</cp:revision>
  <dcterms:modified xsi:type="dcterms:W3CDTF">2023-07-12T10:44:24Z</dcterms:modified>
</cp:coreProperties>
</file>